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4037" r:id="rId2"/>
  </p:sldMasterIdLst>
  <p:notesMasterIdLst>
    <p:notesMasterId r:id="rId15"/>
  </p:notesMasterIdLst>
  <p:sldIdLst>
    <p:sldId id="317" r:id="rId3"/>
    <p:sldId id="288" r:id="rId4"/>
    <p:sldId id="318" r:id="rId5"/>
    <p:sldId id="289" r:id="rId6"/>
    <p:sldId id="319" r:id="rId7"/>
    <p:sldId id="290" r:id="rId8"/>
    <p:sldId id="291" r:id="rId9"/>
    <p:sldId id="292" r:id="rId10"/>
    <p:sldId id="320" r:id="rId11"/>
    <p:sldId id="322" r:id="rId12"/>
    <p:sldId id="321" r:id="rId13"/>
    <p:sldId id="323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8BE84-760B-4186-A819-F9BD6565CDD6}" type="datetimeFigureOut">
              <a:rPr lang="pl-PL" smtClean="0"/>
              <a:t>05.03.2018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DED11-EC60-43F3-95F3-532C96B039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439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7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E6ED9E83-84FE-4608-B8C9-D08947C776C5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204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BAEA9CCC-7162-4152-AE2C-9416EF0E08DD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216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338"/>
            <a:ext cx="2741083" cy="59674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338"/>
            <a:ext cx="8024284" cy="5967412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B9C36495-DA3B-4BF1-9F7D-CD7B085C8B28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428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600200"/>
            <a:ext cx="10356851" cy="182403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5F6931A3-DD0D-419A-B0A4-65B693FF3092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33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E6ED9E83-84FE-4608-B8C9-D08947C776C5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056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8C7293B3-2150-4557-9972-A74861A2B8DE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495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50B5BE05-E394-43CC-865F-AE1EAD653CF7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38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0200"/>
            <a:ext cx="5382684" cy="452755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0200"/>
            <a:ext cx="5382683" cy="452755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3042FF24-27C4-44A1-8957-C4BAF97B9B43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446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3A043DB4-44DC-4205-A31E-05971A37E869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162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FAE76486-BBC7-4830-8DAC-3A3A040A6CCE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7411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3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3EB8FC5E-E257-499F-8B5E-B23B6C088CC4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268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8C7293B3-2150-4557-9972-A74861A2B8DE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0197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AB967B7A-4A3C-47CA-BC05-A4C86575BF9B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8960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E37807D6-3845-449A-B8D6-13C23F8507BE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652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BAEA9CCC-7162-4152-AE2C-9416EF0E08DD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8513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338"/>
            <a:ext cx="2741083" cy="59674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338"/>
            <a:ext cx="8024284" cy="5967412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B9C36495-DA3B-4BF1-9F7D-CD7B085C8B28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111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50B5BE05-E394-43CC-865F-AE1EAD653CF7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4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0200"/>
            <a:ext cx="5382684" cy="452755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0200"/>
            <a:ext cx="5382683" cy="452755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3042FF24-27C4-44A1-8957-C4BAF97B9B43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739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3A043DB4-44DC-4205-A31E-05971A37E869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107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FAE76486-BBC7-4830-8DAC-3A3A040A6CCE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9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3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3EB8FC5E-E257-499F-8B5E-B23B6C088CC4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15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AB967B7A-4A3C-47CA-BC05-A4C86575BF9B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54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E37807D6-3845-449A-B8D6-13C23F8507BE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22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92 w 5760"/>
                <a:gd name="T1" fmla="*/ 86 h 445"/>
                <a:gd name="T2" fmla="*/ 5500 w 5760"/>
                <a:gd name="T3" fmla="*/ 86 h 445"/>
                <a:gd name="T4" fmla="*/ 5446 w 5760"/>
                <a:gd name="T5" fmla="*/ 76 h 445"/>
                <a:gd name="T6" fmla="*/ 5440 w 5760"/>
                <a:gd name="T7" fmla="*/ 65 h 445"/>
                <a:gd name="T8" fmla="*/ 5434 w 5760"/>
                <a:gd name="T9" fmla="*/ 44 h 445"/>
                <a:gd name="T10" fmla="*/ 5406 w 5760"/>
                <a:gd name="T11" fmla="*/ 18 h 445"/>
                <a:gd name="T12" fmla="*/ 5324 w 5760"/>
                <a:gd name="T13" fmla="*/ 7 h 445"/>
                <a:gd name="T14" fmla="*/ 5043 w 5760"/>
                <a:gd name="T15" fmla="*/ 22 h 445"/>
                <a:gd name="T16" fmla="*/ 4978 w 5760"/>
                <a:gd name="T17" fmla="*/ 55 h 445"/>
                <a:gd name="T18" fmla="*/ 4846 w 5760"/>
                <a:gd name="T19" fmla="*/ 102 h 445"/>
                <a:gd name="T20" fmla="*/ 4732 w 5760"/>
                <a:gd name="T21" fmla="*/ 111 h 445"/>
                <a:gd name="T22" fmla="*/ 4654 w 5760"/>
                <a:gd name="T23" fmla="*/ 91 h 445"/>
                <a:gd name="T24" fmla="*/ 4590 w 5760"/>
                <a:gd name="T25" fmla="*/ 25 h 445"/>
                <a:gd name="T26" fmla="*/ 4506 w 5760"/>
                <a:gd name="T27" fmla="*/ 9 h 445"/>
                <a:gd name="T28" fmla="*/ 4402 w 5760"/>
                <a:gd name="T29" fmla="*/ 39 h 445"/>
                <a:gd name="T30" fmla="*/ 4232 w 5760"/>
                <a:gd name="T31" fmla="*/ 81 h 445"/>
                <a:gd name="T32" fmla="*/ 4016 w 5760"/>
                <a:gd name="T33" fmla="*/ 102 h 445"/>
                <a:gd name="T34" fmla="*/ 3806 w 5760"/>
                <a:gd name="T35" fmla="*/ 102 h 445"/>
                <a:gd name="T36" fmla="*/ 3650 w 5760"/>
                <a:gd name="T37" fmla="*/ 76 h 445"/>
                <a:gd name="T38" fmla="*/ 3590 w 5760"/>
                <a:gd name="T39" fmla="*/ 50 h 445"/>
                <a:gd name="T40" fmla="*/ 3524 w 5760"/>
                <a:gd name="T41" fmla="*/ 44 h 445"/>
                <a:gd name="T42" fmla="*/ 3476 w 5760"/>
                <a:gd name="T43" fmla="*/ 55 h 445"/>
                <a:gd name="T44" fmla="*/ 3416 w 5760"/>
                <a:gd name="T45" fmla="*/ 76 h 445"/>
                <a:gd name="T46" fmla="*/ 3044 w 5760"/>
                <a:gd name="T47" fmla="*/ 111 h 445"/>
                <a:gd name="T48" fmla="*/ 2840 w 5760"/>
                <a:gd name="T49" fmla="*/ 124 h 445"/>
                <a:gd name="T50" fmla="*/ 2738 w 5760"/>
                <a:gd name="T51" fmla="*/ 113 h 445"/>
                <a:gd name="T52" fmla="*/ 2706 w 5760"/>
                <a:gd name="T53" fmla="*/ 56 h 445"/>
                <a:gd name="T54" fmla="*/ 2654 w 5760"/>
                <a:gd name="T55" fmla="*/ 50 h 445"/>
                <a:gd name="T56" fmla="*/ 2554 w 5760"/>
                <a:gd name="T57" fmla="*/ 95 h 445"/>
                <a:gd name="T58" fmla="*/ 2440 w 5760"/>
                <a:gd name="T59" fmla="*/ 109 h 445"/>
                <a:gd name="T60" fmla="*/ 2318 w 5760"/>
                <a:gd name="T61" fmla="*/ 91 h 445"/>
                <a:gd name="T62" fmla="*/ 2270 w 5760"/>
                <a:gd name="T63" fmla="*/ 70 h 445"/>
                <a:gd name="T64" fmla="*/ 2181 w 5760"/>
                <a:gd name="T65" fmla="*/ 3 h 445"/>
                <a:gd name="T66" fmla="*/ 2044 w 5760"/>
                <a:gd name="T67" fmla="*/ 64 h 445"/>
                <a:gd name="T68" fmla="*/ 1790 w 5760"/>
                <a:gd name="T69" fmla="*/ 102 h 445"/>
                <a:gd name="T70" fmla="*/ 1556 w 5760"/>
                <a:gd name="T71" fmla="*/ 91 h 445"/>
                <a:gd name="T72" fmla="*/ 1478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39 h 445"/>
                <a:gd name="T84" fmla="*/ 708 w 5760"/>
                <a:gd name="T85" fmla="*/ 134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52 w 5760"/>
                <a:gd name="T105" fmla="*/ 437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85 w 5770"/>
                <a:gd name="T1" fmla="*/ 62 h 174"/>
                <a:gd name="T2" fmla="*/ 4763 w 5770"/>
                <a:gd name="T3" fmla="*/ 127 h 174"/>
                <a:gd name="T4" fmla="*/ 4632 w 5770"/>
                <a:gd name="T5" fmla="*/ 92 h 174"/>
                <a:gd name="T6" fmla="*/ 4590 w 5770"/>
                <a:gd name="T7" fmla="*/ 36 h 174"/>
                <a:gd name="T8" fmla="*/ 4470 w 5770"/>
                <a:gd name="T9" fmla="*/ 30 h 174"/>
                <a:gd name="T10" fmla="*/ 4182 w 5770"/>
                <a:gd name="T11" fmla="*/ 104 h 174"/>
                <a:gd name="T12" fmla="*/ 3811 w 5770"/>
                <a:gd name="T13" fmla="*/ 116 h 174"/>
                <a:gd name="T14" fmla="*/ 3613 w 5770"/>
                <a:gd name="T15" fmla="*/ 68 h 174"/>
                <a:gd name="T16" fmla="*/ 3506 w 5770"/>
                <a:gd name="T17" fmla="*/ 56 h 174"/>
                <a:gd name="T18" fmla="*/ 3332 w 5770"/>
                <a:gd name="T19" fmla="*/ 92 h 174"/>
                <a:gd name="T20" fmla="*/ 2842 w 5770"/>
                <a:gd name="T21" fmla="*/ 142 h 174"/>
                <a:gd name="T22" fmla="*/ 2699 w 5770"/>
                <a:gd name="T23" fmla="*/ 92 h 174"/>
                <a:gd name="T24" fmla="*/ 2615 w 5770"/>
                <a:gd name="T25" fmla="*/ 86 h 174"/>
                <a:gd name="T26" fmla="*/ 2412 w 5770"/>
                <a:gd name="T27" fmla="*/ 127 h 174"/>
                <a:gd name="T28" fmla="*/ 2274 w 5770"/>
                <a:gd name="T29" fmla="*/ 80 h 174"/>
                <a:gd name="T30" fmla="*/ 2147 w 5770"/>
                <a:gd name="T31" fmla="*/ 36 h 174"/>
                <a:gd name="T32" fmla="*/ 1943 w 5770"/>
                <a:gd name="T33" fmla="*/ 116 h 174"/>
                <a:gd name="T34" fmla="*/ 1521 w 5770"/>
                <a:gd name="T35" fmla="*/ 98 h 174"/>
                <a:gd name="T36" fmla="*/ 1429 w 5770"/>
                <a:gd name="T37" fmla="*/ 56 h 174"/>
                <a:gd name="T38" fmla="*/ 1333 w 5770"/>
                <a:gd name="T39" fmla="*/ 56 h 174"/>
                <a:gd name="T40" fmla="*/ 1058 w 5770"/>
                <a:gd name="T41" fmla="*/ 142 h 174"/>
                <a:gd name="T42" fmla="*/ 652 w 5770"/>
                <a:gd name="T43" fmla="*/ 142 h 174"/>
                <a:gd name="T44" fmla="*/ 442 w 5770"/>
                <a:gd name="T45" fmla="*/ 62 h 174"/>
                <a:gd name="T46" fmla="*/ 377 w 5770"/>
                <a:gd name="T47" fmla="*/ 44 h 174"/>
                <a:gd name="T48" fmla="*/ 305 w 5770"/>
                <a:gd name="T49" fmla="*/ 104 h 174"/>
                <a:gd name="T50" fmla="*/ 144 w 5770"/>
                <a:gd name="T51" fmla="*/ 130 h 174"/>
                <a:gd name="T52" fmla="*/ 0 w 5770"/>
                <a:gd name="T53" fmla="*/ 92 h 174"/>
                <a:gd name="T54" fmla="*/ 167 w 5770"/>
                <a:gd name="T55" fmla="*/ 116 h 174"/>
                <a:gd name="T56" fmla="*/ 323 w 5770"/>
                <a:gd name="T57" fmla="*/ 80 h 174"/>
                <a:gd name="T58" fmla="*/ 383 w 5770"/>
                <a:gd name="T59" fmla="*/ 24 h 174"/>
                <a:gd name="T60" fmla="*/ 460 w 5770"/>
                <a:gd name="T61" fmla="*/ 56 h 174"/>
                <a:gd name="T62" fmla="*/ 706 w 5770"/>
                <a:gd name="T63" fmla="*/ 136 h 174"/>
                <a:gd name="T64" fmla="*/ 1100 w 5770"/>
                <a:gd name="T65" fmla="*/ 116 h 174"/>
                <a:gd name="T66" fmla="*/ 1345 w 5770"/>
                <a:gd name="T67" fmla="*/ 36 h 174"/>
                <a:gd name="T68" fmla="*/ 1441 w 5770"/>
                <a:gd name="T69" fmla="*/ 44 h 174"/>
                <a:gd name="T70" fmla="*/ 1557 w 5770"/>
                <a:gd name="T71" fmla="*/ 86 h 174"/>
                <a:gd name="T72" fmla="*/ 1967 w 5770"/>
                <a:gd name="T73" fmla="*/ 92 h 174"/>
                <a:gd name="T74" fmla="*/ 2231 w 5770"/>
                <a:gd name="T75" fmla="*/ 3 h 174"/>
                <a:gd name="T76" fmla="*/ 2346 w 5770"/>
                <a:gd name="T77" fmla="*/ 98 h 174"/>
                <a:gd name="T78" fmla="*/ 2555 w 5770"/>
                <a:gd name="T79" fmla="*/ 92 h 174"/>
                <a:gd name="T80" fmla="*/ 2711 w 5770"/>
                <a:gd name="T81" fmla="*/ 24 h 174"/>
                <a:gd name="T82" fmla="*/ 2788 w 5770"/>
                <a:gd name="T83" fmla="*/ 127 h 174"/>
                <a:gd name="T84" fmla="*/ 3123 w 5770"/>
                <a:gd name="T85" fmla="*/ 98 h 174"/>
                <a:gd name="T86" fmla="*/ 3482 w 5770"/>
                <a:gd name="T87" fmla="*/ 44 h 174"/>
                <a:gd name="T88" fmla="*/ 3578 w 5770"/>
                <a:gd name="T89" fmla="*/ 42 h 174"/>
                <a:gd name="T90" fmla="*/ 3727 w 5770"/>
                <a:gd name="T91" fmla="*/ 86 h 174"/>
                <a:gd name="T92" fmla="*/ 4074 w 5770"/>
                <a:gd name="T93" fmla="*/ 98 h 174"/>
                <a:gd name="T94" fmla="*/ 4411 w 5770"/>
                <a:gd name="T95" fmla="*/ 30 h 174"/>
                <a:gd name="T96" fmla="*/ 4566 w 5770"/>
                <a:gd name="T97" fmla="*/ 6 h 174"/>
                <a:gd name="T98" fmla="*/ 4620 w 5770"/>
                <a:gd name="T99" fmla="*/ 56 h 174"/>
                <a:gd name="T100" fmla="*/ 4716 w 5770"/>
                <a:gd name="T101" fmla="*/ 104 h 174"/>
                <a:gd name="T102" fmla="*/ 4919 w 5770"/>
                <a:gd name="T103" fmla="*/ 80 h 174"/>
                <a:gd name="T104" fmla="*/ 5110 w 5770"/>
                <a:gd name="T105" fmla="*/ 14 h 174"/>
                <a:gd name="T106" fmla="*/ 5272 w 5770"/>
                <a:gd name="T107" fmla="*/ 9 h 174"/>
                <a:gd name="T108" fmla="*/ 5445 w 5770"/>
                <a:gd name="T109" fmla="*/ 36 h 174"/>
                <a:gd name="T110" fmla="*/ 5457 w 5770"/>
                <a:gd name="T111" fmla="*/ 68 h 174"/>
                <a:gd name="T112" fmla="*/ 5648 w 5770"/>
                <a:gd name="T113" fmla="*/ 86 h 174"/>
                <a:gd name="T114" fmla="*/ 5702 w 5770"/>
                <a:gd name="T115" fmla="*/ 98 h 174"/>
                <a:gd name="T116" fmla="*/ 5469 w 5770"/>
                <a:gd name="T117" fmla="*/ 86 h 174"/>
                <a:gd name="T118" fmla="*/ 5445 w 5770"/>
                <a:gd name="T119" fmla="*/ 56 h 174"/>
                <a:gd name="T120" fmla="*/ 5385 w 5770"/>
                <a:gd name="T121" fmla="*/ 30 h 174"/>
                <a:gd name="T122" fmla="*/ 5211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47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60339"/>
            <a:ext cx="10968567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0200"/>
            <a:ext cx="10968567" cy="452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B65DB14E-FF8D-4389-A114-F3A5EEF65399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8401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963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92 w 5760"/>
                <a:gd name="T1" fmla="*/ 86 h 445"/>
                <a:gd name="T2" fmla="*/ 5500 w 5760"/>
                <a:gd name="T3" fmla="*/ 86 h 445"/>
                <a:gd name="T4" fmla="*/ 5446 w 5760"/>
                <a:gd name="T5" fmla="*/ 76 h 445"/>
                <a:gd name="T6" fmla="*/ 5440 w 5760"/>
                <a:gd name="T7" fmla="*/ 65 h 445"/>
                <a:gd name="T8" fmla="*/ 5434 w 5760"/>
                <a:gd name="T9" fmla="*/ 44 h 445"/>
                <a:gd name="T10" fmla="*/ 5406 w 5760"/>
                <a:gd name="T11" fmla="*/ 18 h 445"/>
                <a:gd name="T12" fmla="*/ 5324 w 5760"/>
                <a:gd name="T13" fmla="*/ 7 h 445"/>
                <a:gd name="T14" fmla="*/ 5043 w 5760"/>
                <a:gd name="T15" fmla="*/ 22 h 445"/>
                <a:gd name="T16" fmla="*/ 4978 w 5760"/>
                <a:gd name="T17" fmla="*/ 55 h 445"/>
                <a:gd name="T18" fmla="*/ 4846 w 5760"/>
                <a:gd name="T19" fmla="*/ 102 h 445"/>
                <a:gd name="T20" fmla="*/ 4732 w 5760"/>
                <a:gd name="T21" fmla="*/ 111 h 445"/>
                <a:gd name="T22" fmla="*/ 4654 w 5760"/>
                <a:gd name="T23" fmla="*/ 91 h 445"/>
                <a:gd name="T24" fmla="*/ 4590 w 5760"/>
                <a:gd name="T25" fmla="*/ 25 h 445"/>
                <a:gd name="T26" fmla="*/ 4506 w 5760"/>
                <a:gd name="T27" fmla="*/ 9 h 445"/>
                <a:gd name="T28" fmla="*/ 4402 w 5760"/>
                <a:gd name="T29" fmla="*/ 39 h 445"/>
                <a:gd name="T30" fmla="*/ 4232 w 5760"/>
                <a:gd name="T31" fmla="*/ 81 h 445"/>
                <a:gd name="T32" fmla="*/ 4016 w 5760"/>
                <a:gd name="T33" fmla="*/ 102 h 445"/>
                <a:gd name="T34" fmla="*/ 3806 w 5760"/>
                <a:gd name="T35" fmla="*/ 102 h 445"/>
                <a:gd name="T36" fmla="*/ 3650 w 5760"/>
                <a:gd name="T37" fmla="*/ 76 h 445"/>
                <a:gd name="T38" fmla="*/ 3590 w 5760"/>
                <a:gd name="T39" fmla="*/ 50 h 445"/>
                <a:gd name="T40" fmla="*/ 3524 w 5760"/>
                <a:gd name="T41" fmla="*/ 44 h 445"/>
                <a:gd name="T42" fmla="*/ 3476 w 5760"/>
                <a:gd name="T43" fmla="*/ 55 h 445"/>
                <a:gd name="T44" fmla="*/ 3416 w 5760"/>
                <a:gd name="T45" fmla="*/ 76 h 445"/>
                <a:gd name="T46" fmla="*/ 3044 w 5760"/>
                <a:gd name="T47" fmla="*/ 111 h 445"/>
                <a:gd name="T48" fmla="*/ 2840 w 5760"/>
                <a:gd name="T49" fmla="*/ 124 h 445"/>
                <a:gd name="T50" fmla="*/ 2738 w 5760"/>
                <a:gd name="T51" fmla="*/ 113 h 445"/>
                <a:gd name="T52" fmla="*/ 2706 w 5760"/>
                <a:gd name="T53" fmla="*/ 56 h 445"/>
                <a:gd name="T54" fmla="*/ 2654 w 5760"/>
                <a:gd name="T55" fmla="*/ 50 h 445"/>
                <a:gd name="T56" fmla="*/ 2554 w 5760"/>
                <a:gd name="T57" fmla="*/ 95 h 445"/>
                <a:gd name="T58" fmla="*/ 2440 w 5760"/>
                <a:gd name="T59" fmla="*/ 109 h 445"/>
                <a:gd name="T60" fmla="*/ 2318 w 5760"/>
                <a:gd name="T61" fmla="*/ 91 h 445"/>
                <a:gd name="T62" fmla="*/ 2270 w 5760"/>
                <a:gd name="T63" fmla="*/ 70 h 445"/>
                <a:gd name="T64" fmla="*/ 2181 w 5760"/>
                <a:gd name="T65" fmla="*/ 3 h 445"/>
                <a:gd name="T66" fmla="*/ 2044 w 5760"/>
                <a:gd name="T67" fmla="*/ 64 h 445"/>
                <a:gd name="T68" fmla="*/ 1790 w 5760"/>
                <a:gd name="T69" fmla="*/ 102 h 445"/>
                <a:gd name="T70" fmla="*/ 1556 w 5760"/>
                <a:gd name="T71" fmla="*/ 91 h 445"/>
                <a:gd name="T72" fmla="*/ 1478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39 h 445"/>
                <a:gd name="T84" fmla="*/ 708 w 5760"/>
                <a:gd name="T85" fmla="*/ 134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52 w 5760"/>
                <a:gd name="T105" fmla="*/ 437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85 w 5770"/>
                <a:gd name="T1" fmla="*/ 62 h 174"/>
                <a:gd name="T2" fmla="*/ 4763 w 5770"/>
                <a:gd name="T3" fmla="*/ 127 h 174"/>
                <a:gd name="T4" fmla="*/ 4632 w 5770"/>
                <a:gd name="T5" fmla="*/ 92 h 174"/>
                <a:gd name="T6" fmla="*/ 4590 w 5770"/>
                <a:gd name="T7" fmla="*/ 36 h 174"/>
                <a:gd name="T8" fmla="*/ 4470 w 5770"/>
                <a:gd name="T9" fmla="*/ 30 h 174"/>
                <a:gd name="T10" fmla="*/ 4182 w 5770"/>
                <a:gd name="T11" fmla="*/ 104 h 174"/>
                <a:gd name="T12" fmla="*/ 3811 w 5770"/>
                <a:gd name="T13" fmla="*/ 116 h 174"/>
                <a:gd name="T14" fmla="*/ 3613 w 5770"/>
                <a:gd name="T15" fmla="*/ 68 h 174"/>
                <a:gd name="T16" fmla="*/ 3506 w 5770"/>
                <a:gd name="T17" fmla="*/ 56 h 174"/>
                <a:gd name="T18" fmla="*/ 3332 w 5770"/>
                <a:gd name="T19" fmla="*/ 92 h 174"/>
                <a:gd name="T20" fmla="*/ 2842 w 5770"/>
                <a:gd name="T21" fmla="*/ 142 h 174"/>
                <a:gd name="T22" fmla="*/ 2699 w 5770"/>
                <a:gd name="T23" fmla="*/ 92 h 174"/>
                <a:gd name="T24" fmla="*/ 2615 w 5770"/>
                <a:gd name="T25" fmla="*/ 86 h 174"/>
                <a:gd name="T26" fmla="*/ 2412 w 5770"/>
                <a:gd name="T27" fmla="*/ 127 h 174"/>
                <a:gd name="T28" fmla="*/ 2274 w 5770"/>
                <a:gd name="T29" fmla="*/ 80 h 174"/>
                <a:gd name="T30" fmla="*/ 2147 w 5770"/>
                <a:gd name="T31" fmla="*/ 36 h 174"/>
                <a:gd name="T32" fmla="*/ 1943 w 5770"/>
                <a:gd name="T33" fmla="*/ 116 h 174"/>
                <a:gd name="T34" fmla="*/ 1521 w 5770"/>
                <a:gd name="T35" fmla="*/ 98 h 174"/>
                <a:gd name="T36" fmla="*/ 1429 w 5770"/>
                <a:gd name="T37" fmla="*/ 56 h 174"/>
                <a:gd name="T38" fmla="*/ 1333 w 5770"/>
                <a:gd name="T39" fmla="*/ 56 h 174"/>
                <a:gd name="T40" fmla="*/ 1058 w 5770"/>
                <a:gd name="T41" fmla="*/ 142 h 174"/>
                <a:gd name="T42" fmla="*/ 652 w 5770"/>
                <a:gd name="T43" fmla="*/ 142 h 174"/>
                <a:gd name="T44" fmla="*/ 442 w 5770"/>
                <a:gd name="T45" fmla="*/ 62 h 174"/>
                <a:gd name="T46" fmla="*/ 377 w 5770"/>
                <a:gd name="T47" fmla="*/ 44 h 174"/>
                <a:gd name="T48" fmla="*/ 305 w 5770"/>
                <a:gd name="T49" fmla="*/ 104 h 174"/>
                <a:gd name="T50" fmla="*/ 144 w 5770"/>
                <a:gd name="T51" fmla="*/ 130 h 174"/>
                <a:gd name="T52" fmla="*/ 0 w 5770"/>
                <a:gd name="T53" fmla="*/ 92 h 174"/>
                <a:gd name="T54" fmla="*/ 167 w 5770"/>
                <a:gd name="T55" fmla="*/ 116 h 174"/>
                <a:gd name="T56" fmla="*/ 323 w 5770"/>
                <a:gd name="T57" fmla="*/ 80 h 174"/>
                <a:gd name="T58" fmla="*/ 383 w 5770"/>
                <a:gd name="T59" fmla="*/ 24 h 174"/>
                <a:gd name="T60" fmla="*/ 460 w 5770"/>
                <a:gd name="T61" fmla="*/ 56 h 174"/>
                <a:gd name="T62" fmla="*/ 706 w 5770"/>
                <a:gd name="T63" fmla="*/ 136 h 174"/>
                <a:gd name="T64" fmla="*/ 1100 w 5770"/>
                <a:gd name="T65" fmla="*/ 116 h 174"/>
                <a:gd name="T66" fmla="*/ 1345 w 5770"/>
                <a:gd name="T67" fmla="*/ 36 h 174"/>
                <a:gd name="T68" fmla="*/ 1441 w 5770"/>
                <a:gd name="T69" fmla="*/ 44 h 174"/>
                <a:gd name="T70" fmla="*/ 1557 w 5770"/>
                <a:gd name="T71" fmla="*/ 86 h 174"/>
                <a:gd name="T72" fmla="*/ 1967 w 5770"/>
                <a:gd name="T73" fmla="*/ 92 h 174"/>
                <a:gd name="T74" fmla="*/ 2231 w 5770"/>
                <a:gd name="T75" fmla="*/ 3 h 174"/>
                <a:gd name="T76" fmla="*/ 2346 w 5770"/>
                <a:gd name="T77" fmla="*/ 98 h 174"/>
                <a:gd name="T78" fmla="*/ 2555 w 5770"/>
                <a:gd name="T79" fmla="*/ 92 h 174"/>
                <a:gd name="T80" fmla="*/ 2711 w 5770"/>
                <a:gd name="T81" fmla="*/ 24 h 174"/>
                <a:gd name="T82" fmla="*/ 2788 w 5770"/>
                <a:gd name="T83" fmla="*/ 127 h 174"/>
                <a:gd name="T84" fmla="*/ 3123 w 5770"/>
                <a:gd name="T85" fmla="*/ 98 h 174"/>
                <a:gd name="T86" fmla="*/ 3482 w 5770"/>
                <a:gd name="T87" fmla="*/ 44 h 174"/>
                <a:gd name="T88" fmla="*/ 3578 w 5770"/>
                <a:gd name="T89" fmla="*/ 42 h 174"/>
                <a:gd name="T90" fmla="*/ 3727 w 5770"/>
                <a:gd name="T91" fmla="*/ 86 h 174"/>
                <a:gd name="T92" fmla="*/ 4074 w 5770"/>
                <a:gd name="T93" fmla="*/ 98 h 174"/>
                <a:gd name="T94" fmla="*/ 4411 w 5770"/>
                <a:gd name="T95" fmla="*/ 30 h 174"/>
                <a:gd name="T96" fmla="*/ 4566 w 5770"/>
                <a:gd name="T97" fmla="*/ 6 h 174"/>
                <a:gd name="T98" fmla="*/ 4620 w 5770"/>
                <a:gd name="T99" fmla="*/ 56 h 174"/>
                <a:gd name="T100" fmla="*/ 4716 w 5770"/>
                <a:gd name="T101" fmla="*/ 104 h 174"/>
                <a:gd name="T102" fmla="*/ 4919 w 5770"/>
                <a:gd name="T103" fmla="*/ 80 h 174"/>
                <a:gd name="T104" fmla="*/ 5110 w 5770"/>
                <a:gd name="T105" fmla="*/ 14 h 174"/>
                <a:gd name="T106" fmla="*/ 5272 w 5770"/>
                <a:gd name="T107" fmla="*/ 9 h 174"/>
                <a:gd name="T108" fmla="*/ 5445 w 5770"/>
                <a:gd name="T109" fmla="*/ 36 h 174"/>
                <a:gd name="T110" fmla="*/ 5457 w 5770"/>
                <a:gd name="T111" fmla="*/ 68 h 174"/>
                <a:gd name="T112" fmla="*/ 5648 w 5770"/>
                <a:gd name="T113" fmla="*/ 86 h 174"/>
                <a:gd name="T114" fmla="*/ 5702 w 5770"/>
                <a:gd name="T115" fmla="*/ 98 h 174"/>
                <a:gd name="T116" fmla="*/ 5469 w 5770"/>
                <a:gd name="T117" fmla="*/ 86 h 174"/>
                <a:gd name="T118" fmla="*/ 5445 w 5770"/>
                <a:gd name="T119" fmla="*/ 56 h 174"/>
                <a:gd name="T120" fmla="*/ 5385 w 5770"/>
                <a:gd name="T121" fmla="*/ 30 h 174"/>
                <a:gd name="T122" fmla="*/ 5211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47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60339"/>
            <a:ext cx="10968567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0200"/>
            <a:ext cx="10968567" cy="452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B65DB14E-FF8D-4389-A114-F3A5EEF65399}" type="slidenum">
              <a:rPr lang="pl-PL" altLang="pl-PL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8401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568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40" r:id="rId3"/>
    <p:sldLayoutId id="2147484041" r:id="rId4"/>
    <p:sldLayoutId id="2147484042" r:id="rId5"/>
    <p:sldLayoutId id="2147484043" r:id="rId6"/>
    <p:sldLayoutId id="2147484044" r:id="rId7"/>
    <p:sldLayoutId id="2147484045" r:id="rId8"/>
    <p:sldLayoutId id="2147484046" r:id="rId9"/>
    <p:sldLayoutId id="2147484047" r:id="rId10"/>
    <p:sldLayoutId id="2147484048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cek.wiewiorowski@prawo.ug.edu.p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1"/>
            <a:ext cx="7772400" cy="1052513"/>
          </a:xfrm>
        </p:spPr>
        <p:txBody>
          <a:bodyPr/>
          <a:lstStyle/>
          <a:p>
            <a:pPr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sz="2800" dirty="0"/>
              <a:t>Prawo rzymskie </a:t>
            </a:r>
            <a:r>
              <a:rPr lang="pl-PL" sz="2800" dirty="0" smtClean="0"/>
              <a:t>– ochrona praw prywatnych</a:t>
            </a:r>
            <a:endParaRPr lang="pl-PL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774826" y="1052514"/>
            <a:ext cx="8569325" cy="5545137"/>
          </a:xfrm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dr hab. Jacek Wiewiorowski, profesor nadzwyczajny 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Kierownik Zakładu Prawa Rzymskiego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Konsultacje - poniedziałek, godz. 16.00-17.00, sala 4039 </a:t>
            </a:r>
            <a:r>
              <a:rPr lang="pl-PL" sz="2000" dirty="0" err="1"/>
              <a:t>WPiA</a:t>
            </a: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Kontakt:</a:t>
            </a:r>
            <a:endParaRPr lang="it-IT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it-IT" sz="2000" dirty="0"/>
              <a:t>Telefon: +48 58 523 29 50</a:t>
            </a: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it-IT" sz="2000" dirty="0"/>
              <a:t>E-mail: </a:t>
            </a:r>
            <a:r>
              <a:rPr lang="it-IT" sz="2000" dirty="0">
                <a:hlinkClick r:id="rId3"/>
              </a:rPr>
              <a:t>jacek.wiewiorowski@prawo.ug.edu.pl</a:t>
            </a: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E-mail do sekretariatu: sekretariat04@prawo.ug.edu.pl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Telefon do sekretariatu: +48 58 523 28 51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Strona Zakładu Prawa Rzymskiego:  http://www.praworzymskie.ug.edu.pl/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Dalsze informacje: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http://prawo.ug.edu.pl/pracownik/59485/jacek_wiewiorowski</a:t>
            </a:r>
          </a:p>
        </p:txBody>
      </p:sp>
    </p:spTree>
    <p:extLst>
      <p:ext uri="{BB962C8B-B14F-4D97-AF65-F5344CB8AC3E}">
        <p14:creationId xmlns:p14="http://schemas.microsoft.com/office/powerpoint/2010/main" val="5256485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4727" y="175491"/>
            <a:ext cx="11393441" cy="6548581"/>
          </a:xfrm>
        </p:spPr>
        <p:txBody>
          <a:bodyPr/>
          <a:lstStyle/>
          <a:p>
            <a:r>
              <a:rPr lang="pl-PL" sz="2400" b="1" dirty="0">
                <a:solidFill>
                  <a:srgbClr val="FFFF00"/>
                </a:solidFill>
              </a:rPr>
              <a:t>Przebieg postępowania: </a:t>
            </a:r>
          </a:p>
          <a:p>
            <a:pPr marL="0" indent="0"/>
            <a:r>
              <a:rPr lang="pl-PL" sz="2400" b="1" i="1" dirty="0">
                <a:solidFill>
                  <a:srgbClr val="FFFF00"/>
                </a:solidFill>
              </a:rPr>
              <a:t>IN IURE</a:t>
            </a:r>
            <a:r>
              <a:rPr lang="pl-PL" sz="2400" b="1" dirty="0">
                <a:solidFill>
                  <a:srgbClr val="FFFF00"/>
                </a:solidFill>
              </a:rPr>
              <a:t> </a:t>
            </a:r>
            <a:r>
              <a:rPr lang="pl-PL" sz="2400" i="1" dirty="0">
                <a:solidFill>
                  <a:schemeClr val="bg1"/>
                </a:solidFill>
              </a:rPr>
              <a:t>in </a:t>
            </a:r>
            <a:r>
              <a:rPr lang="pl-PL" sz="2400" i="1" dirty="0" err="1">
                <a:solidFill>
                  <a:schemeClr val="bg1"/>
                </a:solidFill>
              </a:rPr>
              <a:t>ius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 smtClean="0">
                <a:solidFill>
                  <a:schemeClr val="bg1"/>
                </a:solidFill>
              </a:rPr>
              <a:t>vocatio</a:t>
            </a:r>
            <a:r>
              <a:rPr lang="pl-PL" sz="2400" i="1" dirty="0" smtClean="0">
                <a:solidFill>
                  <a:schemeClr val="bg1"/>
                </a:solidFill>
              </a:rPr>
              <a:t> (</a:t>
            </a:r>
            <a:r>
              <a:rPr lang="pl-PL" sz="2400" i="1" dirty="0" err="1" smtClean="0">
                <a:solidFill>
                  <a:schemeClr val="bg1"/>
                </a:solidFill>
              </a:rPr>
              <a:t>vadimonium</a:t>
            </a:r>
            <a:r>
              <a:rPr lang="pl-PL" sz="2400" i="1" dirty="0" smtClean="0">
                <a:solidFill>
                  <a:schemeClr val="bg1"/>
                </a:solidFill>
              </a:rPr>
              <a:t>)</a:t>
            </a:r>
            <a:r>
              <a:rPr lang="pl-PL" sz="2400" dirty="0" smtClean="0">
                <a:solidFill>
                  <a:schemeClr val="bg1"/>
                </a:solidFill>
              </a:rPr>
              <a:t>; </a:t>
            </a:r>
            <a:r>
              <a:rPr lang="pl-PL" sz="2400" i="1" dirty="0">
                <a:solidFill>
                  <a:schemeClr val="bg1"/>
                </a:solidFill>
              </a:rPr>
              <a:t>editio </a:t>
            </a:r>
            <a:r>
              <a:rPr lang="pl-PL" sz="2400" i="1" dirty="0" err="1">
                <a:solidFill>
                  <a:schemeClr val="bg1"/>
                </a:solidFill>
              </a:rPr>
              <a:t>actionis</a:t>
            </a:r>
            <a:r>
              <a:rPr lang="pl-PL" sz="2400" dirty="0">
                <a:solidFill>
                  <a:schemeClr val="bg1"/>
                </a:solidFill>
              </a:rPr>
              <a:t>; </a:t>
            </a:r>
            <a:r>
              <a:rPr lang="pl-PL" sz="2400" i="1" dirty="0" err="1">
                <a:solidFill>
                  <a:schemeClr val="bg1"/>
                </a:solidFill>
              </a:rPr>
              <a:t>postulatio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actionis</a:t>
            </a:r>
            <a:r>
              <a:rPr lang="pl-PL" sz="2400" dirty="0">
                <a:solidFill>
                  <a:schemeClr val="bg1"/>
                </a:solidFill>
              </a:rPr>
              <a:t> (ewentualnie </a:t>
            </a:r>
            <a:r>
              <a:rPr lang="pl-PL" sz="2400" i="1" dirty="0" err="1">
                <a:solidFill>
                  <a:schemeClr val="bg1"/>
                </a:solidFill>
              </a:rPr>
              <a:t>denegatio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actionis</a:t>
            </a:r>
            <a:r>
              <a:rPr lang="pl-PL" sz="2400" dirty="0">
                <a:solidFill>
                  <a:schemeClr val="bg1"/>
                </a:solidFill>
              </a:rPr>
              <a:t>); </a:t>
            </a:r>
            <a:r>
              <a:rPr lang="pl-PL" sz="2400" i="1" dirty="0" err="1">
                <a:solidFill>
                  <a:schemeClr val="bg1"/>
                </a:solidFill>
              </a:rPr>
              <a:t>confessio</a:t>
            </a:r>
            <a:r>
              <a:rPr lang="pl-PL" sz="2400" i="1" dirty="0">
                <a:solidFill>
                  <a:schemeClr val="bg1"/>
                </a:solidFill>
              </a:rPr>
              <a:t> in iure</a:t>
            </a:r>
            <a:r>
              <a:rPr lang="pl-PL" sz="2400" dirty="0">
                <a:solidFill>
                  <a:schemeClr val="bg1"/>
                </a:solidFill>
              </a:rPr>
              <a:t> </a:t>
            </a:r>
            <a:r>
              <a:rPr lang="pl-PL" sz="2400" dirty="0" smtClean="0">
                <a:solidFill>
                  <a:schemeClr val="bg1"/>
                </a:solidFill>
              </a:rPr>
              <a:t>– w konsekwencji zawarcie </a:t>
            </a:r>
            <a:r>
              <a:rPr lang="pl-PL" sz="2400" i="1" dirty="0" err="1" smtClean="0">
                <a:solidFill>
                  <a:schemeClr val="bg1"/>
                </a:solidFill>
              </a:rPr>
              <a:t>transactio</a:t>
            </a:r>
            <a:r>
              <a:rPr lang="pl-PL" sz="2400" i="1" dirty="0" smtClean="0">
                <a:solidFill>
                  <a:schemeClr val="bg1"/>
                </a:solidFill>
              </a:rPr>
              <a:t> </a:t>
            </a:r>
            <a:r>
              <a:rPr lang="pl-PL" sz="2400" dirty="0">
                <a:solidFill>
                  <a:schemeClr val="bg1"/>
                </a:solidFill>
              </a:rPr>
              <a:t>albo </a:t>
            </a:r>
            <a:r>
              <a:rPr lang="pl-PL" sz="2400" i="1" dirty="0" err="1" smtClean="0">
                <a:solidFill>
                  <a:schemeClr val="bg1"/>
                </a:solidFill>
              </a:rPr>
              <a:t>iusiurandum</a:t>
            </a:r>
            <a:r>
              <a:rPr lang="pl-PL" sz="2400" i="1" dirty="0" smtClean="0">
                <a:solidFill>
                  <a:schemeClr val="bg1"/>
                </a:solidFill>
              </a:rPr>
              <a:t> in iure </a:t>
            </a:r>
            <a:r>
              <a:rPr lang="pl-PL" sz="2400" dirty="0" smtClean="0">
                <a:solidFill>
                  <a:schemeClr val="bg1"/>
                </a:solidFill>
              </a:rPr>
              <a:t>(przysięga); </a:t>
            </a:r>
            <a:r>
              <a:rPr lang="pl-PL" sz="2400" i="1" dirty="0" err="1" smtClean="0">
                <a:solidFill>
                  <a:schemeClr val="bg1"/>
                </a:solidFill>
              </a:rPr>
              <a:t>indefensio</a:t>
            </a:r>
            <a:r>
              <a:rPr lang="pl-PL" sz="2400" dirty="0" smtClean="0">
                <a:solidFill>
                  <a:schemeClr val="bg1"/>
                </a:solidFill>
              </a:rPr>
              <a:t> lub </a:t>
            </a:r>
            <a:r>
              <a:rPr lang="pl-PL" sz="2400" i="1" dirty="0" err="1" smtClean="0">
                <a:solidFill>
                  <a:schemeClr val="bg1"/>
                </a:solidFill>
              </a:rPr>
              <a:t>negatio</a:t>
            </a:r>
            <a:r>
              <a:rPr lang="pl-PL" sz="2400" dirty="0" smtClean="0">
                <a:solidFill>
                  <a:schemeClr val="bg1"/>
                </a:solidFill>
              </a:rPr>
              <a:t> </a:t>
            </a:r>
            <a:r>
              <a:rPr lang="pl-PL" sz="2400" dirty="0">
                <a:solidFill>
                  <a:schemeClr val="bg1"/>
                </a:solidFill>
              </a:rPr>
              <a:t>lub </a:t>
            </a:r>
            <a:r>
              <a:rPr lang="pl-PL" sz="2400" i="1" dirty="0" err="1">
                <a:solidFill>
                  <a:schemeClr val="bg1"/>
                </a:solidFill>
              </a:rPr>
              <a:t>exceptio</a:t>
            </a:r>
            <a:r>
              <a:rPr lang="pl-PL" sz="2400" i="1" dirty="0">
                <a:solidFill>
                  <a:schemeClr val="bg1"/>
                </a:solidFill>
              </a:rPr>
              <a:t>; </a:t>
            </a:r>
            <a:r>
              <a:rPr lang="pl-PL" sz="2400" i="1" dirty="0" err="1">
                <a:solidFill>
                  <a:schemeClr val="bg1"/>
                </a:solidFill>
              </a:rPr>
              <a:t>litis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contestatio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dirty="0">
                <a:solidFill>
                  <a:schemeClr val="bg1"/>
                </a:solidFill>
              </a:rPr>
              <a:t>(</a:t>
            </a:r>
            <a:r>
              <a:rPr lang="pl-PL" sz="2400" dirty="0" smtClean="0">
                <a:solidFill>
                  <a:schemeClr val="bg1"/>
                </a:solidFill>
              </a:rPr>
              <a:t>skutki – </a:t>
            </a:r>
            <a:r>
              <a:rPr lang="pl-PL" sz="2400" dirty="0" smtClean="0">
                <a:solidFill>
                  <a:schemeClr val="bg1"/>
                </a:solidFill>
              </a:rPr>
              <a:t>m.in. </a:t>
            </a:r>
            <a:r>
              <a:rPr lang="pl-PL" sz="2400" i="1" dirty="0" err="1" smtClean="0">
                <a:solidFill>
                  <a:schemeClr val="bg1"/>
                </a:solidFill>
              </a:rPr>
              <a:t>ne</a:t>
            </a:r>
            <a:r>
              <a:rPr lang="pl-PL" sz="2400" i="1" dirty="0" smtClean="0">
                <a:solidFill>
                  <a:schemeClr val="bg1"/>
                </a:solidFill>
              </a:rPr>
              <a:t> </a:t>
            </a:r>
            <a:r>
              <a:rPr lang="pl-PL" sz="2400" i="1" dirty="0" smtClean="0">
                <a:solidFill>
                  <a:schemeClr val="bg1"/>
                </a:solidFill>
              </a:rPr>
              <a:t>bis in </a:t>
            </a:r>
            <a:r>
              <a:rPr lang="pl-PL" sz="2400" i="1" dirty="0" err="1" smtClean="0">
                <a:solidFill>
                  <a:schemeClr val="bg1"/>
                </a:solidFill>
              </a:rPr>
              <a:t>idem</a:t>
            </a:r>
            <a:r>
              <a:rPr lang="pl-PL" sz="2400" dirty="0" smtClean="0">
                <a:solidFill>
                  <a:schemeClr val="bg1"/>
                </a:solidFill>
              </a:rPr>
              <a:t>)</a:t>
            </a:r>
            <a:r>
              <a:rPr lang="pl-PL" sz="2400" i="1" dirty="0" smtClean="0">
                <a:solidFill>
                  <a:schemeClr val="bg1"/>
                </a:solidFill>
              </a:rPr>
              <a:t> </a:t>
            </a:r>
            <a:endParaRPr lang="pl-PL" sz="2400" i="1" dirty="0">
              <a:solidFill>
                <a:schemeClr val="bg1"/>
              </a:solidFill>
            </a:endParaRPr>
          </a:p>
          <a:p>
            <a:pPr marL="0" indent="0"/>
            <a:r>
              <a:rPr lang="pl-PL" sz="2400" b="1" i="1" dirty="0">
                <a:solidFill>
                  <a:srgbClr val="FFFF00"/>
                </a:solidFill>
              </a:rPr>
              <a:t>APUD IUDICEM </a:t>
            </a:r>
            <a:r>
              <a:rPr lang="pl-PL" sz="2400" dirty="0">
                <a:solidFill>
                  <a:schemeClr val="bg1"/>
                </a:solidFill>
              </a:rPr>
              <a:t>postępowanie dowodowe (swobodna ocena dowodów); </a:t>
            </a:r>
            <a:r>
              <a:rPr lang="pl-PL" sz="2400" dirty="0" smtClean="0">
                <a:solidFill>
                  <a:schemeClr val="bg1"/>
                </a:solidFill>
              </a:rPr>
              <a:t>obecność co najmniej </a:t>
            </a:r>
            <a:r>
              <a:rPr lang="pl-PL" sz="2400" dirty="0">
                <a:solidFill>
                  <a:schemeClr val="bg1"/>
                </a:solidFill>
              </a:rPr>
              <a:t>jednej ze stron; </a:t>
            </a:r>
            <a:r>
              <a:rPr lang="pl-PL" sz="2400" i="1" dirty="0" err="1">
                <a:solidFill>
                  <a:schemeClr val="bg1"/>
                </a:solidFill>
              </a:rPr>
              <a:t>sententia</a:t>
            </a:r>
            <a:r>
              <a:rPr lang="pl-PL" sz="2400" dirty="0">
                <a:solidFill>
                  <a:schemeClr val="bg1"/>
                </a:solidFill>
              </a:rPr>
              <a:t> (nie podlegająca zmianie) i ewentualnie </a:t>
            </a:r>
            <a:r>
              <a:rPr lang="pl-PL" sz="2400" i="1" dirty="0" err="1">
                <a:solidFill>
                  <a:schemeClr val="bg1"/>
                </a:solidFill>
              </a:rPr>
              <a:t>obligatio</a:t>
            </a:r>
            <a:r>
              <a:rPr lang="pl-PL" sz="2400" i="1" dirty="0">
                <a:solidFill>
                  <a:schemeClr val="bg1"/>
                </a:solidFill>
              </a:rPr>
              <a:t> iudicata </a:t>
            </a:r>
            <a:r>
              <a:rPr lang="pl-PL" sz="2400" dirty="0">
                <a:solidFill>
                  <a:schemeClr val="bg1"/>
                </a:solidFill>
              </a:rPr>
              <a:t>(30. dni – </a:t>
            </a:r>
            <a:r>
              <a:rPr lang="pl-PL" sz="2400" dirty="0" smtClean="0">
                <a:solidFill>
                  <a:schemeClr val="bg1"/>
                </a:solidFill>
              </a:rPr>
              <a:t>pod </a:t>
            </a:r>
            <a:r>
              <a:rPr lang="pl-PL" sz="2400" dirty="0">
                <a:solidFill>
                  <a:schemeClr val="bg1"/>
                </a:solidFill>
              </a:rPr>
              <a:t>sankcją </a:t>
            </a:r>
            <a:r>
              <a:rPr lang="pl-PL" sz="2400" i="1" dirty="0" err="1">
                <a:solidFill>
                  <a:schemeClr val="bg1"/>
                </a:solidFill>
              </a:rPr>
              <a:t>duplum</a:t>
            </a:r>
            <a:r>
              <a:rPr lang="pl-PL" sz="2400" dirty="0" smtClean="0">
                <a:solidFill>
                  <a:schemeClr val="bg1"/>
                </a:solidFill>
              </a:rPr>
              <a:t>) – </a:t>
            </a:r>
            <a:r>
              <a:rPr lang="pl-PL" sz="2400" dirty="0" err="1" smtClean="0">
                <a:solidFill>
                  <a:schemeClr val="bg1"/>
                </a:solidFill>
              </a:rPr>
              <a:t>formularny</a:t>
            </a:r>
            <a:r>
              <a:rPr lang="pl-PL" sz="2400" dirty="0" smtClean="0">
                <a:solidFill>
                  <a:schemeClr val="bg1"/>
                </a:solidFill>
              </a:rPr>
              <a:t>: </a:t>
            </a:r>
            <a:r>
              <a:rPr lang="pl-PL" sz="2400" i="1" dirty="0" err="1" smtClean="0">
                <a:solidFill>
                  <a:schemeClr val="bg1"/>
                </a:solidFill>
              </a:rPr>
              <a:t>Condemnatio</a:t>
            </a:r>
            <a:r>
              <a:rPr lang="pl-PL" sz="2400" i="1" dirty="0" smtClean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pecuniaria</a:t>
            </a:r>
            <a:r>
              <a:rPr lang="pl-PL" sz="2400" dirty="0">
                <a:solidFill>
                  <a:schemeClr val="bg1"/>
                </a:solidFill>
              </a:rPr>
              <a:t> </a:t>
            </a:r>
            <a:endParaRPr lang="pl-PL" sz="2400" dirty="0" smtClean="0">
              <a:solidFill>
                <a:schemeClr val="bg1"/>
              </a:solidFill>
            </a:endParaRPr>
          </a:p>
          <a:p>
            <a:pPr marL="0" indent="0"/>
            <a:r>
              <a:rPr lang="pl-PL" sz="2400" b="1" dirty="0" smtClean="0">
                <a:solidFill>
                  <a:srgbClr val="FFFF00"/>
                </a:solidFill>
              </a:rPr>
              <a:t>EGZEKUCJA </a:t>
            </a:r>
          </a:p>
          <a:p>
            <a:pPr marL="0" indent="0"/>
            <a:r>
              <a:rPr lang="pl-PL" sz="2400" b="1" dirty="0" err="1" smtClean="0">
                <a:solidFill>
                  <a:schemeClr val="bg1"/>
                </a:solidFill>
              </a:rPr>
              <a:t>legisakcyjny</a:t>
            </a:r>
            <a:r>
              <a:rPr lang="pl-PL" sz="2400" dirty="0">
                <a:solidFill>
                  <a:schemeClr val="bg1"/>
                </a:solidFill>
              </a:rPr>
              <a:t>: </a:t>
            </a:r>
            <a:r>
              <a:rPr lang="pl-PL" sz="2400" dirty="0" smtClean="0">
                <a:solidFill>
                  <a:schemeClr val="bg1"/>
                </a:solidFill>
              </a:rPr>
              <a:t>za pomocą </a:t>
            </a:r>
            <a:r>
              <a:rPr lang="pl-PL" sz="2400" i="1" u="sng" dirty="0" smtClean="0">
                <a:solidFill>
                  <a:schemeClr val="bg1"/>
                </a:solidFill>
              </a:rPr>
              <a:t>legis </a:t>
            </a:r>
            <a:r>
              <a:rPr lang="pl-PL" sz="2400" i="1" u="sng" dirty="0" err="1">
                <a:solidFill>
                  <a:schemeClr val="bg1"/>
                </a:solidFill>
              </a:rPr>
              <a:t>actio</a:t>
            </a:r>
            <a:r>
              <a:rPr lang="pl-PL" sz="2400" i="1" u="sng" dirty="0">
                <a:solidFill>
                  <a:schemeClr val="bg1"/>
                </a:solidFill>
              </a:rPr>
              <a:t> per </a:t>
            </a:r>
            <a:r>
              <a:rPr lang="pl-PL" sz="2400" i="1" u="sng" dirty="0" err="1">
                <a:solidFill>
                  <a:schemeClr val="bg1"/>
                </a:solidFill>
              </a:rPr>
              <a:t>manus</a:t>
            </a:r>
            <a:r>
              <a:rPr lang="pl-PL" sz="2400" i="1" u="sng" dirty="0">
                <a:solidFill>
                  <a:schemeClr val="bg1"/>
                </a:solidFill>
              </a:rPr>
              <a:t> </a:t>
            </a:r>
            <a:r>
              <a:rPr lang="pl-PL" sz="2400" i="1" u="sng" dirty="0" err="1" smtClean="0">
                <a:solidFill>
                  <a:schemeClr val="bg1"/>
                </a:solidFill>
              </a:rPr>
              <a:t>iniectionem</a:t>
            </a:r>
            <a:endParaRPr lang="pl-PL" sz="2400" u="sng" dirty="0" smtClean="0">
              <a:solidFill>
                <a:schemeClr val="bg1"/>
              </a:solidFill>
            </a:endParaRPr>
          </a:p>
          <a:p>
            <a:pPr marL="0" indent="0"/>
            <a:r>
              <a:rPr lang="pl-PL" sz="2400" b="1" dirty="0" err="1" smtClean="0">
                <a:solidFill>
                  <a:schemeClr val="bg1"/>
                </a:solidFill>
              </a:rPr>
              <a:t>formularny</a:t>
            </a:r>
            <a:r>
              <a:rPr lang="pl-PL" sz="2400" dirty="0">
                <a:solidFill>
                  <a:schemeClr val="bg1"/>
                </a:solidFill>
              </a:rPr>
              <a:t>: egzekucja uniwersalna majątkowa – osobny proces (</a:t>
            </a:r>
            <a:r>
              <a:rPr lang="pl-PL" sz="2400" i="1" dirty="0" err="1">
                <a:solidFill>
                  <a:schemeClr val="bg1"/>
                </a:solidFill>
              </a:rPr>
              <a:t>actio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iudicanti</a:t>
            </a:r>
            <a:r>
              <a:rPr lang="pl-PL" sz="2400" dirty="0">
                <a:solidFill>
                  <a:schemeClr val="bg1"/>
                </a:solidFill>
              </a:rPr>
              <a:t>) – </a:t>
            </a:r>
            <a:r>
              <a:rPr lang="pl-PL" sz="2400" i="1" dirty="0" err="1">
                <a:solidFill>
                  <a:schemeClr val="bg1"/>
                </a:solidFill>
              </a:rPr>
              <a:t>missio</a:t>
            </a:r>
            <a:r>
              <a:rPr lang="pl-PL" sz="2400" i="1" dirty="0">
                <a:solidFill>
                  <a:schemeClr val="bg1"/>
                </a:solidFill>
              </a:rPr>
              <a:t> in bona</a:t>
            </a:r>
            <a:r>
              <a:rPr lang="pl-PL" sz="2400" dirty="0">
                <a:solidFill>
                  <a:schemeClr val="bg1"/>
                </a:solidFill>
              </a:rPr>
              <a:t> pod sankcją infamii (30 lub 15 dni) i sprzedaż licytacyjna (</a:t>
            </a:r>
            <a:r>
              <a:rPr lang="pl-PL" sz="2400" i="1" dirty="0" err="1">
                <a:solidFill>
                  <a:schemeClr val="bg1"/>
                </a:solidFill>
              </a:rPr>
              <a:t>vindicatio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bonorum</a:t>
            </a:r>
            <a:r>
              <a:rPr lang="pl-PL" sz="2400" dirty="0">
                <a:solidFill>
                  <a:schemeClr val="bg1"/>
                </a:solidFill>
              </a:rPr>
              <a:t>) – przywilej </a:t>
            </a:r>
            <a:r>
              <a:rPr lang="pl-PL" sz="2400" i="1" dirty="0" err="1">
                <a:solidFill>
                  <a:schemeClr val="bg1"/>
                </a:solidFill>
              </a:rPr>
              <a:t>cessio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bonorum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dirty="0">
                <a:solidFill>
                  <a:schemeClr val="bg1"/>
                </a:solidFill>
              </a:rPr>
              <a:t>(</a:t>
            </a:r>
            <a:r>
              <a:rPr lang="pl-PL" sz="2400" i="1" dirty="0" err="1">
                <a:solidFill>
                  <a:schemeClr val="bg1"/>
                </a:solidFill>
              </a:rPr>
              <a:t>beneficium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compententiae</a:t>
            </a:r>
            <a:r>
              <a:rPr lang="pl-PL" sz="2400" i="1" dirty="0">
                <a:solidFill>
                  <a:schemeClr val="bg1"/>
                </a:solidFill>
              </a:rPr>
              <a:t> - </a:t>
            </a:r>
            <a:r>
              <a:rPr lang="pl-PL" sz="2400" dirty="0">
                <a:solidFill>
                  <a:schemeClr val="bg1"/>
                </a:solidFill>
              </a:rPr>
              <a:t>początek pryncypatu) oraz </a:t>
            </a:r>
            <a:r>
              <a:rPr lang="pl-PL" sz="2400" i="1" dirty="0" err="1">
                <a:solidFill>
                  <a:schemeClr val="bg1"/>
                </a:solidFill>
              </a:rPr>
              <a:t>distractio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bonorum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dirty="0">
                <a:solidFill>
                  <a:schemeClr val="bg1"/>
                </a:solidFill>
              </a:rPr>
              <a:t>(egzekucja syngularna </a:t>
            </a:r>
            <a:r>
              <a:rPr lang="pl-PL" sz="2400" dirty="0" smtClean="0">
                <a:solidFill>
                  <a:schemeClr val="bg1"/>
                </a:solidFill>
              </a:rPr>
              <a:t>w miejsce uniwersalnej: </a:t>
            </a:r>
            <a:r>
              <a:rPr lang="pl-PL" sz="2400" dirty="0">
                <a:solidFill>
                  <a:schemeClr val="bg1"/>
                </a:solidFill>
              </a:rPr>
              <a:t>senatorowie, II w. upowszechnienie</a:t>
            </a:r>
            <a:r>
              <a:rPr lang="pl-PL" sz="2400" dirty="0" smtClean="0">
                <a:solidFill>
                  <a:schemeClr val="bg1"/>
                </a:solidFill>
              </a:rPr>
              <a:t>); odpowiedzialność sędziego</a:t>
            </a:r>
            <a:endParaRPr lang="pl-PL" sz="2400" dirty="0">
              <a:solidFill>
                <a:schemeClr val="bg1"/>
              </a:solidFill>
            </a:endParaRPr>
          </a:p>
          <a:p>
            <a:pPr marL="0" indent="0"/>
            <a:endParaRPr lang="pl-PL" sz="2400" dirty="0">
              <a:solidFill>
                <a:schemeClr val="bg1"/>
              </a:solidFill>
            </a:endParaRPr>
          </a:p>
          <a:p>
            <a:pPr marL="0" indent="0"/>
            <a:endParaRPr lang="pl-PL" sz="2400" b="1" dirty="0">
              <a:solidFill>
                <a:srgbClr val="FFFF00"/>
              </a:solidFill>
            </a:endParaRP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486734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0909" y="138545"/>
            <a:ext cx="11684000" cy="6585528"/>
          </a:xfrm>
        </p:spPr>
        <p:txBody>
          <a:bodyPr/>
          <a:lstStyle/>
          <a:p>
            <a:r>
              <a:rPr lang="pl-PL" sz="2200" b="1" dirty="0">
                <a:solidFill>
                  <a:srgbClr val="FFFF00"/>
                </a:solidFill>
              </a:rPr>
              <a:t>Przebieg postępowania: </a:t>
            </a:r>
          </a:p>
          <a:p>
            <a:pPr marL="0" indent="0"/>
            <a:r>
              <a:rPr lang="pl-PL" sz="2200" b="1" dirty="0" smtClean="0">
                <a:solidFill>
                  <a:srgbClr val="FFFF00"/>
                </a:solidFill>
              </a:rPr>
              <a:t>Proces </a:t>
            </a:r>
            <a:r>
              <a:rPr lang="pl-PL" sz="2200" b="1" dirty="0">
                <a:solidFill>
                  <a:srgbClr val="FFFF00"/>
                </a:solidFill>
              </a:rPr>
              <a:t>kognicyjny</a:t>
            </a:r>
            <a:r>
              <a:rPr lang="pl-PL" sz="2200" dirty="0">
                <a:solidFill>
                  <a:srgbClr val="FFFF00"/>
                </a:solidFill>
              </a:rPr>
              <a:t> </a:t>
            </a:r>
            <a:r>
              <a:rPr lang="pl-PL" sz="2200" dirty="0">
                <a:solidFill>
                  <a:schemeClr val="bg1"/>
                </a:solidFill>
              </a:rPr>
              <a:t>– </a:t>
            </a:r>
            <a:r>
              <a:rPr lang="pl-PL" sz="2200" b="1" dirty="0">
                <a:solidFill>
                  <a:schemeClr val="bg1"/>
                </a:solidFill>
              </a:rPr>
              <a:t>brak faz</a:t>
            </a:r>
            <a:r>
              <a:rPr lang="pl-PL" sz="2200" dirty="0">
                <a:solidFill>
                  <a:schemeClr val="bg1"/>
                </a:solidFill>
              </a:rPr>
              <a:t> (</a:t>
            </a:r>
            <a:r>
              <a:rPr lang="pl-PL" sz="2200" dirty="0" err="1">
                <a:solidFill>
                  <a:schemeClr val="bg1"/>
                </a:solidFill>
              </a:rPr>
              <a:t>litiskontestacja</a:t>
            </a:r>
            <a:r>
              <a:rPr lang="pl-PL" sz="2200" dirty="0">
                <a:solidFill>
                  <a:schemeClr val="bg1"/>
                </a:solidFill>
              </a:rPr>
              <a:t> nie powoduje konsumpcji </a:t>
            </a:r>
            <a:r>
              <a:rPr lang="pl-PL" sz="2200" dirty="0" smtClean="0">
                <a:solidFill>
                  <a:schemeClr val="bg1"/>
                </a:solidFill>
              </a:rPr>
              <a:t>skargi – istotne dopiero wydanie wyroku) – oraz </a:t>
            </a:r>
            <a:r>
              <a:rPr lang="pl-PL" sz="2200" b="1" dirty="0" smtClean="0">
                <a:solidFill>
                  <a:schemeClr val="bg1"/>
                </a:solidFill>
              </a:rPr>
              <a:t>urzędniczy wymiar sprawiedliwości</a:t>
            </a:r>
          </a:p>
          <a:p>
            <a:pPr marL="0" indent="0"/>
            <a:r>
              <a:rPr lang="pt-BR" sz="2200" i="1" dirty="0">
                <a:solidFill>
                  <a:schemeClr val="bg1"/>
                </a:solidFill>
              </a:rPr>
              <a:t>da mihi facta, dabo tibi </a:t>
            </a:r>
            <a:r>
              <a:rPr lang="pt-BR" sz="2200" i="1" dirty="0" smtClean="0">
                <a:solidFill>
                  <a:schemeClr val="bg1"/>
                </a:solidFill>
              </a:rPr>
              <a:t>ius</a:t>
            </a:r>
            <a:r>
              <a:rPr lang="pl-PL" sz="2200" i="1" dirty="0" smtClean="0">
                <a:solidFill>
                  <a:schemeClr val="bg1"/>
                </a:solidFill>
              </a:rPr>
              <a:t>/</a:t>
            </a:r>
            <a:r>
              <a:rPr lang="pt-BR" sz="2200" i="1" dirty="0" smtClean="0">
                <a:solidFill>
                  <a:schemeClr val="bg1"/>
                </a:solidFill>
              </a:rPr>
              <a:t> </a:t>
            </a:r>
            <a:r>
              <a:rPr lang="pl-PL" sz="2200" i="1" dirty="0" err="1" smtClean="0">
                <a:solidFill>
                  <a:schemeClr val="bg1"/>
                </a:solidFill>
              </a:rPr>
              <a:t>facta</a:t>
            </a:r>
            <a:r>
              <a:rPr lang="pl-PL" sz="2200" i="1" dirty="0" smtClean="0">
                <a:solidFill>
                  <a:schemeClr val="bg1"/>
                </a:solidFill>
              </a:rPr>
              <a:t> </a:t>
            </a:r>
            <a:r>
              <a:rPr lang="pl-PL" sz="2200" i="1" dirty="0" err="1" smtClean="0">
                <a:solidFill>
                  <a:schemeClr val="bg1"/>
                </a:solidFill>
              </a:rPr>
              <a:t>probantur</a:t>
            </a:r>
            <a:r>
              <a:rPr lang="pl-PL" sz="2200" i="1" dirty="0" smtClean="0">
                <a:solidFill>
                  <a:schemeClr val="bg1"/>
                </a:solidFill>
              </a:rPr>
              <a:t>, </a:t>
            </a:r>
            <a:r>
              <a:rPr lang="pl-PL" sz="2200" i="1" dirty="0" err="1" smtClean="0">
                <a:solidFill>
                  <a:schemeClr val="bg1"/>
                </a:solidFill>
              </a:rPr>
              <a:t>iura</a:t>
            </a:r>
            <a:r>
              <a:rPr lang="pl-PL" sz="2200" i="1" dirty="0" smtClean="0">
                <a:solidFill>
                  <a:schemeClr val="bg1"/>
                </a:solidFill>
              </a:rPr>
              <a:t> </a:t>
            </a:r>
            <a:r>
              <a:rPr lang="pl-PL" sz="2200" i="1" dirty="0" err="1">
                <a:solidFill>
                  <a:schemeClr val="bg1"/>
                </a:solidFill>
              </a:rPr>
              <a:t>novit</a:t>
            </a:r>
            <a:r>
              <a:rPr lang="pl-PL" sz="2200" i="1" dirty="0">
                <a:solidFill>
                  <a:schemeClr val="bg1"/>
                </a:solidFill>
              </a:rPr>
              <a:t> </a:t>
            </a:r>
            <a:r>
              <a:rPr lang="pl-PL" sz="2200" i="1" dirty="0" err="1" smtClean="0">
                <a:solidFill>
                  <a:schemeClr val="bg1"/>
                </a:solidFill>
              </a:rPr>
              <a:t>curia</a:t>
            </a:r>
            <a:r>
              <a:rPr lang="pl-PL" sz="2200" dirty="0" smtClean="0">
                <a:solidFill>
                  <a:schemeClr val="bg1"/>
                </a:solidFill>
              </a:rPr>
              <a:t> (ale nie rygorystycznie – rola stron nadal istotna) - postępowanie </a:t>
            </a:r>
            <a:r>
              <a:rPr lang="pl-PL" sz="2200" dirty="0">
                <a:solidFill>
                  <a:schemeClr val="bg1"/>
                </a:solidFill>
              </a:rPr>
              <a:t>dowodowe – ‚legalna teoria dowodowa’ (nieufność wobec </a:t>
            </a:r>
            <a:r>
              <a:rPr lang="pl-PL" sz="2200" dirty="0" smtClean="0">
                <a:solidFill>
                  <a:schemeClr val="bg1"/>
                </a:solidFill>
              </a:rPr>
              <a:t>świadka; wzrost roli dokumentów (zwłaszcza publicznych); </a:t>
            </a:r>
            <a:r>
              <a:rPr lang="pl-PL" sz="2200" i="1" dirty="0" err="1" smtClean="0">
                <a:solidFill>
                  <a:schemeClr val="bg1"/>
                </a:solidFill>
              </a:rPr>
              <a:t>praesumptiones</a:t>
            </a:r>
            <a:r>
              <a:rPr lang="pl-PL" sz="2200" i="1" dirty="0" smtClean="0">
                <a:solidFill>
                  <a:schemeClr val="bg1"/>
                </a:solidFill>
              </a:rPr>
              <a:t> iuris </a:t>
            </a:r>
            <a:r>
              <a:rPr lang="pl-PL" sz="2200" i="1" dirty="0" err="1" smtClean="0">
                <a:solidFill>
                  <a:schemeClr val="bg1"/>
                </a:solidFill>
              </a:rPr>
              <a:t>ac</a:t>
            </a:r>
            <a:r>
              <a:rPr lang="pl-PL" sz="2200" i="1" dirty="0" smtClean="0">
                <a:solidFill>
                  <a:schemeClr val="bg1"/>
                </a:solidFill>
              </a:rPr>
              <a:t> de iure? </a:t>
            </a:r>
            <a:r>
              <a:rPr lang="pl-PL" sz="2200" dirty="0" smtClean="0">
                <a:solidFill>
                  <a:schemeClr val="bg1"/>
                </a:solidFill>
              </a:rPr>
              <a:t>(Justynian I, ostatecznie –</a:t>
            </a:r>
            <a:r>
              <a:rPr lang="pl-PL" sz="2200" i="1" dirty="0" smtClean="0">
                <a:solidFill>
                  <a:schemeClr val="bg1"/>
                </a:solidFill>
              </a:rPr>
              <a:t> </a:t>
            </a:r>
            <a:r>
              <a:rPr lang="pl-PL" sz="2200" i="1" dirty="0" err="1" smtClean="0">
                <a:solidFill>
                  <a:schemeClr val="bg1"/>
                </a:solidFill>
              </a:rPr>
              <a:t>ius</a:t>
            </a:r>
            <a:r>
              <a:rPr lang="pl-PL" sz="2200" i="1" dirty="0" smtClean="0">
                <a:solidFill>
                  <a:schemeClr val="bg1"/>
                </a:solidFill>
              </a:rPr>
              <a:t> </a:t>
            </a:r>
            <a:r>
              <a:rPr lang="pl-PL" sz="2200" i="1" dirty="0" err="1" smtClean="0">
                <a:solidFill>
                  <a:schemeClr val="bg1"/>
                </a:solidFill>
              </a:rPr>
              <a:t>commune</a:t>
            </a:r>
            <a:r>
              <a:rPr lang="pl-PL" sz="2200" dirty="0" smtClean="0">
                <a:solidFill>
                  <a:schemeClr val="bg1"/>
                </a:solidFill>
              </a:rPr>
              <a:t>)</a:t>
            </a:r>
          </a:p>
          <a:p>
            <a:pPr marL="0" indent="0"/>
            <a:r>
              <a:rPr lang="pl-PL" sz="2200" dirty="0" smtClean="0">
                <a:solidFill>
                  <a:schemeClr val="bg1"/>
                </a:solidFill>
              </a:rPr>
              <a:t>możliwość </a:t>
            </a:r>
            <a:r>
              <a:rPr lang="pl-PL" sz="2200" dirty="0">
                <a:solidFill>
                  <a:schemeClr val="bg1"/>
                </a:solidFill>
              </a:rPr>
              <a:t>zasądzenia wydania </a:t>
            </a:r>
            <a:r>
              <a:rPr lang="pl-PL" sz="2200" dirty="0" smtClean="0">
                <a:solidFill>
                  <a:schemeClr val="bg1"/>
                </a:solidFill>
              </a:rPr>
              <a:t>rzeczy (odstąpienie od </a:t>
            </a:r>
            <a:r>
              <a:rPr lang="pl-PL" sz="2200" i="1" dirty="0" err="1" smtClean="0">
                <a:solidFill>
                  <a:schemeClr val="bg1"/>
                </a:solidFill>
              </a:rPr>
              <a:t>condemnatio</a:t>
            </a:r>
            <a:r>
              <a:rPr lang="pl-PL" sz="2200" i="1" dirty="0" smtClean="0">
                <a:solidFill>
                  <a:schemeClr val="bg1"/>
                </a:solidFill>
              </a:rPr>
              <a:t> </a:t>
            </a:r>
            <a:r>
              <a:rPr lang="pl-PL" sz="2200" i="1" dirty="0" err="1" smtClean="0">
                <a:solidFill>
                  <a:schemeClr val="bg1"/>
                </a:solidFill>
              </a:rPr>
              <a:t>pecuniaria</a:t>
            </a:r>
            <a:r>
              <a:rPr lang="pl-PL" sz="2200" dirty="0" smtClean="0">
                <a:solidFill>
                  <a:schemeClr val="bg1"/>
                </a:solidFill>
              </a:rPr>
              <a:t>)</a:t>
            </a:r>
            <a:endParaRPr lang="pl-PL" sz="2200" dirty="0" smtClean="0">
              <a:solidFill>
                <a:schemeClr val="bg1"/>
              </a:solidFill>
            </a:endParaRPr>
          </a:p>
          <a:p>
            <a:pPr marL="0" indent="0"/>
            <a:r>
              <a:rPr lang="pl-PL" sz="2200" dirty="0" smtClean="0">
                <a:solidFill>
                  <a:schemeClr val="bg1"/>
                </a:solidFill>
              </a:rPr>
              <a:t>Zaoczne postępowanie, apelacja (suspensywność i </a:t>
            </a:r>
            <a:r>
              <a:rPr lang="pl-PL" sz="2200" dirty="0" err="1" smtClean="0">
                <a:solidFill>
                  <a:schemeClr val="bg1"/>
                </a:solidFill>
              </a:rPr>
              <a:t>dewolutywność</a:t>
            </a:r>
            <a:r>
              <a:rPr lang="pl-PL" sz="2200" dirty="0" smtClean="0">
                <a:solidFill>
                  <a:schemeClr val="bg1"/>
                </a:solidFill>
              </a:rPr>
              <a:t>) </a:t>
            </a:r>
            <a:r>
              <a:rPr lang="pl-PL" sz="2200" dirty="0">
                <a:solidFill>
                  <a:schemeClr val="bg1"/>
                </a:solidFill>
              </a:rPr>
              <a:t>i zakaz </a:t>
            </a:r>
            <a:r>
              <a:rPr lang="pl-PL" sz="2200" i="1" dirty="0" err="1">
                <a:solidFill>
                  <a:schemeClr val="bg1"/>
                </a:solidFill>
              </a:rPr>
              <a:t>reformationis</a:t>
            </a:r>
            <a:r>
              <a:rPr lang="pl-PL" sz="2200" i="1" dirty="0">
                <a:solidFill>
                  <a:schemeClr val="bg1"/>
                </a:solidFill>
              </a:rPr>
              <a:t> in </a:t>
            </a:r>
            <a:r>
              <a:rPr lang="pl-PL" sz="2200" i="1" dirty="0" err="1">
                <a:solidFill>
                  <a:schemeClr val="bg1"/>
                </a:solidFill>
              </a:rPr>
              <a:t>peius</a:t>
            </a:r>
            <a:r>
              <a:rPr lang="pl-PL" sz="2200" i="1" dirty="0">
                <a:solidFill>
                  <a:schemeClr val="bg1"/>
                </a:solidFill>
              </a:rPr>
              <a:t> </a:t>
            </a:r>
            <a:r>
              <a:rPr lang="pl-PL" sz="2200" dirty="0">
                <a:solidFill>
                  <a:schemeClr val="bg1"/>
                </a:solidFill>
              </a:rPr>
              <a:t>(z ograniczeniem C. 7,62,39,2a - 530 r.); </a:t>
            </a:r>
            <a:r>
              <a:rPr lang="pl-PL" sz="2200" dirty="0" smtClean="0">
                <a:solidFill>
                  <a:schemeClr val="bg1"/>
                </a:solidFill>
              </a:rPr>
              <a:t>postępowanie egzekucyjne publiczne: </a:t>
            </a:r>
            <a:r>
              <a:rPr lang="pl-PL" sz="2200" dirty="0">
                <a:solidFill>
                  <a:schemeClr val="bg1"/>
                </a:solidFill>
              </a:rPr>
              <a:t>syngularna i ewentualnie uniwersalna a nawet </a:t>
            </a:r>
            <a:r>
              <a:rPr lang="pl-PL" sz="2200" dirty="0" smtClean="0">
                <a:solidFill>
                  <a:schemeClr val="bg1"/>
                </a:solidFill>
              </a:rPr>
              <a:t>osobista (pojawienie się więzień prywatnych – przymuszenie do spełnienia świadczenia - zakazywane); </a:t>
            </a:r>
            <a:r>
              <a:rPr lang="pl-PL" sz="2200" dirty="0">
                <a:solidFill>
                  <a:schemeClr val="bg1"/>
                </a:solidFill>
              </a:rPr>
              <a:t>interdykty – </a:t>
            </a:r>
            <a:r>
              <a:rPr lang="pl-PL" sz="2200" dirty="0" smtClean="0">
                <a:solidFill>
                  <a:schemeClr val="bg1"/>
                </a:solidFill>
              </a:rPr>
              <a:t>zrównane z </a:t>
            </a:r>
            <a:r>
              <a:rPr lang="pl-PL" sz="2200" i="1" dirty="0" err="1" smtClean="0">
                <a:solidFill>
                  <a:schemeClr val="bg1"/>
                </a:solidFill>
              </a:rPr>
              <a:t>actiones</a:t>
            </a:r>
            <a:r>
              <a:rPr lang="pl-PL" sz="2200" dirty="0" smtClean="0">
                <a:solidFill>
                  <a:schemeClr val="bg1"/>
                </a:solidFill>
              </a:rPr>
              <a:t> (zachowana odrębność terminologiczna) </a:t>
            </a:r>
          </a:p>
          <a:p>
            <a:pPr marL="0" indent="0"/>
            <a:r>
              <a:rPr lang="pl-PL" sz="2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</a:t>
            </a:r>
            <a:r>
              <a:rPr lang="pl-PL" sz="22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reskryptowy</a:t>
            </a:r>
            <a:r>
              <a:rPr lang="pl-PL" sz="2200" b="1" dirty="0">
                <a:solidFill>
                  <a:srgbClr val="FFFF00"/>
                </a:solidFill>
              </a:rPr>
              <a:t> </a:t>
            </a:r>
            <a:r>
              <a:rPr lang="pl-PL" sz="2200" dirty="0">
                <a:solidFill>
                  <a:schemeClr val="bg1"/>
                </a:solidFill>
              </a:rPr>
              <a:t>(</a:t>
            </a:r>
            <a:r>
              <a:rPr lang="pl-PL" sz="2200" dirty="0" smtClean="0">
                <a:solidFill>
                  <a:schemeClr val="bg1"/>
                </a:solidFill>
              </a:rPr>
              <a:t>ZMIANY </a:t>
            </a:r>
            <a:r>
              <a:rPr lang="pl-PL" sz="2200" dirty="0" smtClean="0">
                <a:solidFill>
                  <a:schemeClr val="bg1"/>
                </a:solidFill>
              </a:rPr>
              <a:t>w prawie materialnym – </a:t>
            </a:r>
            <a:r>
              <a:rPr lang="pl-PL" sz="2200" dirty="0" smtClean="0">
                <a:solidFill>
                  <a:schemeClr val="bg1"/>
                </a:solidFill>
              </a:rPr>
              <a:t>rola petycji do cesarza – kilkaset rocznie)</a:t>
            </a:r>
            <a:endParaRPr lang="pl-PL" sz="2100" dirty="0">
              <a:solidFill>
                <a:schemeClr val="bg1"/>
              </a:solidFill>
            </a:endParaRPr>
          </a:p>
          <a:p>
            <a:pPr marL="0" indent="0"/>
            <a:r>
              <a:rPr lang="pl-PL" sz="2100" dirty="0" smtClean="0">
                <a:solidFill>
                  <a:srgbClr val="FFC000"/>
                </a:solidFill>
              </a:rPr>
              <a:t>zmiany </a:t>
            </a:r>
            <a:r>
              <a:rPr lang="pl-PL" sz="2100" dirty="0">
                <a:solidFill>
                  <a:srgbClr val="FFC000"/>
                </a:solidFill>
              </a:rPr>
              <a:t>kalendarza sądowego</a:t>
            </a:r>
            <a:r>
              <a:rPr lang="pl-PL" sz="2100" dirty="0">
                <a:solidFill>
                  <a:schemeClr val="bg1"/>
                </a:solidFill>
              </a:rPr>
              <a:t> </a:t>
            </a:r>
            <a:r>
              <a:rPr lang="pl-PL" sz="2100" dirty="0" smtClean="0">
                <a:solidFill>
                  <a:schemeClr val="bg1"/>
                </a:solidFill>
              </a:rPr>
              <a:t>(</a:t>
            </a:r>
            <a:r>
              <a:rPr lang="pl-PL" sz="2100" i="1" dirty="0" err="1" smtClean="0">
                <a:solidFill>
                  <a:schemeClr val="bg1"/>
                </a:solidFill>
              </a:rPr>
              <a:t>dies</a:t>
            </a:r>
            <a:r>
              <a:rPr lang="pl-PL" sz="2100" i="1" dirty="0" smtClean="0">
                <a:solidFill>
                  <a:schemeClr val="bg1"/>
                </a:solidFill>
              </a:rPr>
              <a:t> </a:t>
            </a:r>
            <a:r>
              <a:rPr lang="pl-PL" sz="2100" i="1" dirty="0" err="1" smtClean="0">
                <a:solidFill>
                  <a:schemeClr val="bg1"/>
                </a:solidFill>
              </a:rPr>
              <a:t>fasti</a:t>
            </a:r>
            <a:r>
              <a:rPr lang="pl-PL" sz="2100" i="1" dirty="0" smtClean="0">
                <a:solidFill>
                  <a:schemeClr val="bg1"/>
                </a:solidFill>
              </a:rPr>
              <a:t>/</a:t>
            </a:r>
            <a:r>
              <a:rPr lang="pl-PL" sz="2100" i="1" dirty="0" err="1" smtClean="0">
                <a:solidFill>
                  <a:schemeClr val="bg1"/>
                </a:solidFill>
              </a:rPr>
              <a:t>nefasti</a:t>
            </a:r>
            <a:r>
              <a:rPr lang="pl-PL" sz="2100" dirty="0" smtClean="0">
                <a:solidFill>
                  <a:schemeClr val="bg1"/>
                </a:solidFill>
              </a:rPr>
              <a:t>)– chrześcijaństwo (niedziela - Konstantyn I; inne święta chrześcijańskie - Teodozjusz I)</a:t>
            </a:r>
            <a:r>
              <a:rPr lang="pl-PL" sz="2200" dirty="0" smtClean="0">
                <a:solidFill>
                  <a:schemeClr val="bg1"/>
                </a:solidFill>
              </a:rPr>
              <a:t> </a:t>
            </a:r>
            <a:endParaRPr lang="pl-PL" sz="2200" dirty="0">
              <a:solidFill>
                <a:schemeClr val="bg1"/>
              </a:solidFill>
            </a:endParaRPr>
          </a:p>
          <a:p>
            <a:pPr marL="0" indent="0"/>
            <a:endParaRPr lang="pl-PL" sz="2200" b="1" dirty="0">
              <a:solidFill>
                <a:srgbClr val="FFFF00"/>
              </a:solidFill>
            </a:endParaRPr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26970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-1"/>
            <a:ext cx="10968567" cy="295565"/>
          </a:xfrm>
        </p:spPr>
        <p:txBody>
          <a:bodyPr/>
          <a:lstStyle/>
          <a:p>
            <a:r>
              <a:rPr lang="pl-PL" sz="2800" dirty="0"/>
              <a:t>Proces rzymski - prywatny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4727" y="203200"/>
            <a:ext cx="11393441" cy="6654800"/>
          </a:xfrm>
        </p:spPr>
        <p:txBody>
          <a:bodyPr/>
          <a:lstStyle/>
          <a:p>
            <a:r>
              <a:rPr lang="pl-PL" sz="2400" dirty="0">
                <a:solidFill>
                  <a:schemeClr val="bg1"/>
                </a:solidFill>
              </a:rPr>
              <a:t> </a:t>
            </a:r>
            <a:r>
              <a:rPr lang="pl-PL" sz="2400" b="1" dirty="0">
                <a:solidFill>
                  <a:srgbClr val="FFFF00"/>
                </a:solidFill>
              </a:rPr>
              <a:t>Zasady procesowe</a:t>
            </a:r>
            <a:r>
              <a:rPr lang="pl-PL" sz="2400" dirty="0">
                <a:solidFill>
                  <a:srgbClr val="FFFF00"/>
                </a:solidFill>
              </a:rPr>
              <a:t> </a:t>
            </a:r>
            <a:endParaRPr lang="pl-PL" sz="2400" dirty="0" smtClean="0">
              <a:solidFill>
                <a:srgbClr val="FFFF00"/>
              </a:solidFill>
            </a:endParaRPr>
          </a:p>
          <a:p>
            <a:r>
              <a:rPr lang="pl-PL" sz="2300" b="1" dirty="0" smtClean="0">
                <a:solidFill>
                  <a:schemeClr val="bg1"/>
                </a:solidFill>
              </a:rPr>
              <a:t>skargowość </a:t>
            </a:r>
            <a:r>
              <a:rPr lang="pl-PL" sz="2300" b="1" dirty="0">
                <a:solidFill>
                  <a:schemeClr val="bg1"/>
                </a:solidFill>
              </a:rPr>
              <a:t>i </a:t>
            </a:r>
            <a:r>
              <a:rPr lang="pl-PL" sz="2300" b="1" dirty="0" smtClean="0">
                <a:solidFill>
                  <a:schemeClr val="bg1"/>
                </a:solidFill>
              </a:rPr>
              <a:t>dyspozycyjność; kontradyktoryjność </a:t>
            </a:r>
          </a:p>
          <a:p>
            <a:r>
              <a:rPr lang="pl-PL" sz="2300" b="1" dirty="0">
                <a:solidFill>
                  <a:schemeClr val="bg1"/>
                </a:solidFill>
              </a:rPr>
              <a:t>j</a:t>
            </a:r>
            <a:r>
              <a:rPr lang="pl-PL" sz="2300" b="1" dirty="0" smtClean="0">
                <a:solidFill>
                  <a:schemeClr val="bg1"/>
                </a:solidFill>
              </a:rPr>
              <a:t>awność </a:t>
            </a:r>
            <a:r>
              <a:rPr lang="pl-PL" sz="2300" dirty="0" smtClean="0">
                <a:solidFill>
                  <a:schemeClr val="bg1"/>
                </a:solidFill>
              </a:rPr>
              <a:t>(fora, bazyliki, miejsca stron na </a:t>
            </a:r>
            <a:r>
              <a:rPr lang="pl-PL" sz="2300" dirty="0" smtClean="0">
                <a:solidFill>
                  <a:schemeClr val="bg1"/>
                </a:solidFill>
              </a:rPr>
              <a:t>sali </a:t>
            </a:r>
            <a:r>
              <a:rPr lang="pl-PL" sz="2300" dirty="0" smtClean="0">
                <a:solidFill>
                  <a:schemeClr val="bg1"/>
                </a:solidFill>
              </a:rPr>
              <a:t>sądowej – kognicyjny) </a:t>
            </a:r>
          </a:p>
          <a:p>
            <a:r>
              <a:rPr lang="pl-PL" sz="2300" b="1" dirty="0">
                <a:solidFill>
                  <a:schemeClr val="bg1"/>
                </a:solidFill>
              </a:rPr>
              <a:t>u</a:t>
            </a:r>
            <a:r>
              <a:rPr lang="pl-PL" sz="2300" b="1" dirty="0" smtClean="0">
                <a:solidFill>
                  <a:schemeClr val="bg1"/>
                </a:solidFill>
              </a:rPr>
              <a:t>stność</a:t>
            </a:r>
            <a:r>
              <a:rPr lang="pl-PL" sz="2300" dirty="0" smtClean="0">
                <a:solidFill>
                  <a:schemeClr val="bg1"/>
                </a:solidFill>
              </a:rPr>
              <a:t> (formułkowy – pisemna formułka; kognicyjny – pisemne pisma </a:t>
            </a:r>
          </a:p>
          <a:p>
            <a:r>
              <a:rPr lang="pl-PL" sz="2300" dirty="0" smtClean="0">
                <a:solidFill>
                  <a:schemeClr val="bg1"/>
                </a:solidFill>
              </a:rPr>
              <a:t>procesowe, wezwanie do sądu)</a:t>
            </a:r>
          </a:p>
          <a:p>
            <a:r>
              <a:rPr lang="pl-PL" sz="2300" b="1" dirty="0">
                <a:solidFill>
                  <a:schemeClr val="bg1"/>
                </a:solidFill>
              </a:rPr>
              <a:t>r</a:t>
            </a:r>
            <a:r>
              <a:rPr lang="pl-PL" sz="2300" b="1" dirty="0" smtClean="0">
                <a:solidFill>
                  <a:schemeClr val="bg1"/>
                </a:solidFill>
              </a:rPr>
              <a:t>ówność</a:t>
            </a:r>
            <a:r>
              <a:rPr lang="pl-PL" sz="2300" dirty="0" smtClean="0">
                <a:solidFill>
                  <a:schemeClr val="bg1"/>
                </a:solidFill>
              </a:rPr>
              <a:t> (</a:t>
            </a:r>
            <a:r>
              <a:rPr lang="pl-PL" sz="2300" i="1" dirty="0" err="1" smtClean="0">
                <a:solidFill>
                  <a:schemeClr val="bg1"/>
                </a:solidFill>
              </a:rPr>
              <a:t>cives</a:t>
            </a:r>
            <a:r>
              <a:rPr lang="pl-PL" sz="2300" i="1" dirty="0" smtClean="0">
                <a:solidFill>
                  <a:schemeClr val="bg1"/>
                </a:solidFill>
              </a:rPr>
              <a:t> </a:t>
            </a:r>
            <a:r>
              <a:rPr lang="pl-PL" sz="2300" i="1" dirty="0" err="1" smtClean="0">
                <a:solidFill>
                  <a:schemeClr val="bg1"/>
                </a:solidFill>
              </a:rPr>
              <a:t>Romani</a:t>
            </a:r>
            <a:r>
              <a:rPr lang="pl-PL" sz="2300" dirty="0" smtClean="0">
                <a:solidFill>
                  <a:schemeClr val="bg1"/>
                </a:solidFill>
              </a:rPr>
              <a:t> - jedna z przyczyn </a:t>
            </a:r>
            <a:r>
              <a:rPr lang="pl-PL" sz="2300" dirty="0" err="1" smtClean="0">
                <a:solidFill>
                  <a:schemeClr val="bg1"/>
                </a:solidFill>
              </a:rPr>
              <a:t>inkluzywizmu</a:t>
            </a:r>
            <a:r>
              <a:rPr lang="pl-PL" sz="2300" dirty="0" smtClean="0">
                <a:solidFill>
                  <a:schemeClr val="bg1"/>
                </a:solidFill>
              </a:rPr>
              <a:t> obywatelstwa rzymskiego) </a:t>
            </a:r>
          </a:p>
          <a:p>
            <a:r>
              <a:rPr lang="pl-PL" sz="2300" dirty="0" smtClean="0">
                <a:solidFill>
                  <a:schemeClr val="bg1"/>
                </a:solidFill>
              </a:rPr>
              <a:t>Zasada:</a:t>
            </a:r>
            <a:r>
              <a:rPr lang="pl-PL" sz="2300" i="1" dirty="0" smtClean="0">
                <a:solidFill>
                  <a:schemeClr val="bg1"/>
                </a:solidFill>
              </a:rPr>
              <a:t> </a:t>
            </a:r>
            <a:r>
              <a:rPr lang="pl-PL" sz="2300" i="1" dirty="0" err="1" smtClean="0">
                <a:solidFill>
                  <a:schemeClr val="bg1"/>
                </a:solidFill>
              </a:rPr>
              <a:t>audiatur</a:t>
            </a:r>
            <a:r>
              <a:rPr lang="pl-PL" sz="2300" i="1" dirty="0" smtClean="0">
                <a:solidFill>
                  <a:schemeClr val="bg1"/>
                </a:solidFill>
              </a:rPr>
              <a:t> et </a:t>
            </a:r>
            <a:r>
              <a:rPr lang="pl-PL" sz="2300" i="1" dirty="0" err="1" smtClean="0">
                <a:solidFill>
                  <a:schemeClr val="bg1"/>
                </a:solidFill>
              </a:rPr>
              <a:t>altera</a:t>
            </a:r>
            <a:r>
              <a:rPr lang="pl-PL" sz="2300" i="1" dirty="0">
                <a:solidFill>
                  <a:schemeClr val="bg1"/>
                </a:solidFill>
              </a:rPr>
              <a:t> </a:t>
            </a:r>
            <a:r>
              <a:rPr lang="pl-PL" sz="2300" i="1" dirty="0" smtClean="0">
                <a:solidFill>
                  <a:schemeClr val="bg1"/>
                </a:solidFill>
              </a:rPr>
              <a:t> pars - </a:t>
            </a:r>
            <a:r>
              <a:rPr lang="pl-PL" sz="2300" dirty="0" err="1" smtClean="0">
                <a:solidFill>
                  <a:schemeClr val="bg1"/>
                </a:solidFill>
              </a:rPr>
              <a:t>Seneca</a:t>
            </a:r>
            <a:r>
              <a:rPr lang="pl-PL" sz="2300" dirty="0" smtClean="0">
                <a:solidFill>
                  <a:schemeClr val="bg1"/>
                </a:solidFill>
              </a:rPr>
              <a:t>, </a:t>
            </a:r>
            <a:r>
              <a:rPr lang="pl-PL" sz="2300" i="1" dirty="0" smtClean="0">
                <a:solidFill>
                  <a:schemeClr val="bg1"/>
                </a:solidFill>
              </a:rPr>
              <a:t>Medea</a:t>
            </a:r>
            <a:r>
              <a:rPr lang="pl-PL" sz="2300" dirty="0">
                <a:solidFill>
                  <a:schemeClr val="bg1"/>
                </a:solidFill>
              </a:rPr>
              <a:t> 199–200: </a:t>
            </a:r>
            <a:r>
              <a:rPr lang="pl-PL" sz="2300" dirty="0" smtClean="0">
                <a:solidFill>
                  <a:schemeClr val="bg1"/>
                </a:solidFill>
              </a:rPr>
              <a:t>„Kto </a:t>
            </a:r>
            <a:r>
              <a:rPr lang="pl-PL" sz="2300" dirty="0">
                <a:solidFill>
                  <a:schemeClr val="bg1"/>
                </a:solidFill>
              </a:rPr>
              <a:t>wydaje wyrok bez wysłuchania drugiej strony</a:t>
            </a:r>
            <a:r>
              <a:rPr lang="pl-PL" sz="2300" dirty="0" smtClean="0">
                <a:solidFill>
                  <a:schemeClr val="bg1"/>
                </a:solidFill>
              </a:rPr>
              <a:t>, jest </a:t>
            </a:r>
            <a:r>
              <a:rPr lang="pl-PL" sz="2300" dirty="0">
                <a:solidFill>
                  <a:schemeClr val="bg1"/>
                </a:solidFill>
              </a:rPr>
              <a:t>niesprawiedliwy</a:t>
            </a:r>
            <a:r>
              <a:rPr lang="pl-PL" sz="2300" dirty="0" smtClean="0">
                <a:solidFill>
                  <a:schemeClr val="bg1"/>
                </a:solidFill>
              </a:rPr>
              <a:t>, chociażby nawet wydał wyrok słuszny”. Dz</a:t>
            </a:r>
            <a:r>
              <a:rPr lang="pl-PL" sz="2300" dirty="0">
                <a:solidFill>
                  <a:schemeClr val="bg1"/>
                </a:solidFill>
              </a:rPr>
              <a:t>. 25,16: </a:t>
            </a:r>
            <a:r>
              <a:rPr lang="pl-PL" sz="2300" dirty="0" smtClean="0">
                <a:solidFill>
                  <a:schemeClr val="bg1"/>
                </a:solidFill>
              </a:rPr>
              <a:t>„Odpowiedziałem </a:t>
            </a:r>
            <a:r>
              <a:rPr lang="pl-PL" sz="2300" dirty="0">
                <a:solidFill>
                  <a:schemeClr val="bg1"/>
                </a:solidFill>
              </a:rPr>
              <a:t>im</a:t>
            </a:r>
            <a:r>
              <a:rPr lang="pl-PL" sz="2300" dirty="0" smtClean="0">
                <a:solidFill>
                  <a:schemeClr val="bg1"/>
                </a:solidFill>
              </a:rPr>
              <a:t>: Rzymianie </a:t>
            </a:r>
            <a:r>
              <a:rPr lang="pl-PL" sz="2300" dirty="0">
                <a:solidFill>
                  <a:schemeClr val="bg1"/>
                </a:solidFill>
              </a:rPr>
              <a:t>nie mają </a:t>
            </a:r>
            <a:r>
              <a:rPr lang="pl-PL" sz="2300" dirty="0" smtClean="0">
                <a:solidFill>
                  <a:schemeClr val="bg1"/>
                </a:solidFill>
              </a:rPr>
              <a:t>zwyczaju wydawać człowieka na </a:t>
            </a:r>
            <a:r>
              <a:rPr lang="pl-PL" sz="2300" dirty="0">
                <a:solidFill>
                  <a:schemeClr val="bg1"/>
                </a:solidFill>
              </a:rPr>
              <a:t>czyjąś łaskę, zanim oskarżony nie stanie twarzą w twarz wobec oskarżycieli i </a:t>
            </a:r>
            <a:r>
              <a:rPr lang="pl-PL" sz="2300" dirty="0" smtClean="0">
                <a:solidFill>
                  <a:schemeClr val="bg1"/>
                </a:solidFill>
              </a:rPr>
              <a:t>nie będzie miał sposobności </a:t>
            </a:r>
            <a:r>
              <a:rPr lang="pl-PL" sz="2300" dirty="0">
                <a:solidFill>
                  <a:schemeClr val="bg1"/>
                </a:solidFill>
              </a:rPr>
              <a:t>obronić się przed </a:t>
            </a:r>
            <a:r>
              <a:rPr lang="pl-PL" sz="2300">
                <a:solidFill>
                  <a:schemeClr val="bg1"/>
                </a:solidFill>
              </a:rPr>
              <a:t>zarzutami</a:t>
            </a:r>
            <a:r>
              <a:rPr lang="pl-PL" sz="2300" smtClean="0">
                <a:solidFill>
                  <a:schemeClr val="bg1"/>
                </a:solidFill>
              </a:rPr>
              <a:t>.”) </a:t>
            </a:r>
            <a:endParaRPr lang="pl-PL" sz="2300" dirty="0" smtClean="0">
              <a:solidFill>
                <a:schemeClr val="bg1"/>
              </a:solidFill>
            </a:endParaRPr>
          </a:p>
          <a:p>
            <a:r>
              <a:rPr lang="pl-PL" sz="2300" b="1" dirty="0">
                <a:solidFill>
                  <a:schemeClr val="bg1"/>
                </a:solidFill>
              </a:rPr>
              <a:t>b</a:t>
            </a:r>
            <a:r>
              <a:rPr lang="pl-PL" sz="2300" b="1" dirty="0" smtClean="0">
                <a:solidFill>
                  <a:schemeClr val="bg1"/>
                </a:solidFill>
              </a:rPr>
              <a:t>ezpośredniość</a:t>
            </a:r>
            <a:r>
              <a:rPr lang="pl-PL" sz="2300" dirty="0" smtClean="0">
                <a:solidFill>
                  <a:schemeClr val="bg1"/>
                </a:solidFill>
              </a:rPr>
              <a:t> (zachwianie w procesie kognicyjnym: zwłaszcza proces </a:t>
            </a:r>
            <a:r>
              <a:rPr lang="pl-PL" sz="2300" dirty="0" err="1" smtClean="0">
                <a:solidFill>
                  <a:schemeClr val="bg1"/>
                </a:solidFill>
              </a:rPr>
              <a:t>reskryptowy</a:t>
            </a:r>
            <a:r>
              <a:rPr lang="pl-PL" sz="2300" dirty="0" smtClean="0">
                <a:solidFill>
                  <a:schemeClr val="bg1"/>
                </a:solidFill>
              </a:rPr>
              <a:t>, apelacja, upowszechnienie sędziów delegowanych – </a:t>
            </a:r>
            <a:r>
              <a:rPr lang="pl-PL" sz="2300" i="1" dirty="0" err="1" smtClean="0">
                <a:solidFill>
                  <a:schemeClr val="bg1"/>
                </a:solidFill>
              </a:rPr>
              <a:t>iudices</a:t>
            </a:r>
            <a:r>
              <a:rPr lang="pl-PL" sz="2300" i="1" dirty="0" smtClean="0">
                <a:solidFill>
                  <a:schemeClr val="bg1"/>
                </a:solidFill>
              </a:rPr>
              <a:t> </a:t>
            </a:r>
            <a:r>
              <a:rPr lang="pl-PL" sz="2300" i="1" dirty="0" err="1" smtClean="0">
                <a:solidFill>
                  <a:schemeClr val="bg1"/>
                </a:solidFill>
              </a:rPr>
              <a:t>dati</a:t>
            </a:r>
            <a:r>
              <a:rPr lang="pl-PL" sz="2300" i="1" dirty="0" smtClean="0">
                <a:solidFill>
                  <a:schemeClr val="bg1"/>
                </a:solidFill>
              </a:rPr>
              <a:t>/</a:t>
            </a:r>
            <a:r>
              <a:rPr lang="pl-PL" sz="2300" i="1" dirty="0" err="1" smtClean="0">
                <a:solidFill>
                  <a:schemeClr val="bg1"/>
                </a:solidFill>
              </a:rPr>
              <a:t>iudices</a:t>
            </a:r>
            <a:r>
              <a:rPr lang="pl-PL" sz="2300" i="1" dirty="0" smtClean="0">
                <a:solidFill>
                  <a:schemeClr val="bg1"/>
                </a:solidFill>
              </a:rPr>
              <a:t> </a:t>
            </a:r>
            <a:r>
              <a:rPr lang="pl-PL" sz="2300" i="1" dirty="0" err="1" smtClean="0">
                <a:solidFill>
                  <a:schemeClr val="bg1"/>
                </a:solidFill>
              </a:rPr>
              <a:t>pedanei</a:t>
            </a:r>
            <a:r>
              <a:rPr lang="pl-PL" sz="2300" dirty="0" smtClean="0">
                <a:solidFill>
                  <a:schemeClr val="bg1"/>
                </a:solidFill>
              </a:rPr>
              <a:t>) </a:t>
            </a:r>
          </a:p>
          <a:p>
            <a:r>
              <a:rPr lang="pl-PL" sz="2300" b="1" dirty="0">
                <a:solidFill>
                  <a:schemeClr val="bg1"/>
                </a:solidFill>
              </a:rPr>
              <a:t>b</a:t>
            </a:r>
            <a:r>
              <a:rPr lang="pl-PL" sz="2300" b="1" dirty="0" smtClean="0">
                <a:solidFill>
                  <a:schemeClr val="bg1"/>
                </a:solidFill>
              </a:rPr>
              <a:t>ezpłatność</a:t>
            </a:r>
            <a:r>
              <a:rPr lang="pl-PL" sz="2300" dirty="0" smtClean="0">
                <a:solidFill>
                  <a:schemeClr val="bg1"/>
                </a:solidFill>
              </a:rPr>
              <a:t> (ryzyko: kary dla procesujących się lekkomyślnie i ostracyzm; zmiana – okres poklasyczny: taryfy – dochody publiczne: w praktyce dochody urzędników prowadzących proces za czynności urzędowe </a:t>
            </a:r>
            <a:r>
              <a:rPr lang="pl-PL" sz="2300" dirty="0" smtClean="0">
                <a:solidFill>
                  <a:schemeClr val="bg1"/>
                </a:solidFill>
              </a:rPr>
              <a:t>– tzw. </a:t>
            </a:r>
            <a:r>
              <a:rPr lang="pl-PL" sz="2300" i="1" dirty="0" err="1" smtClean="0">
                <a:solidFill>
                  <a:schemeClr val="bg1"/>
                </a:solidFill>
              </a:rPr>
              <a:t>sportulae</a:t>
            </a:r>
            <a:r>
              <a:rPr lang="pl-PL" sz="2300" dirty="0" smtClean="0">
                <a:solidFill>
                  <a:schemeClr val="bg1"/>
                </a:solidFill>
              </a:rPr>
              <a:t>)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7782" y="147781"/>
            <a:ext cx="1437471" cy="225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253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5491" y="350982"/>
            <a:ext cx="12016509" cy="6507018"/>
          </a:xfrm>
        </p:spPr>
        <p:txBody>
          <a:bodyPr/>
          <a:lstStyle/>
          <a:p>
            <a:pPr marL="0" indent="0"/>
            <a:r>
              <a:rPr lang="pl-PL" sz="2000" b="1" dirty="0" smtClean="0">
                <a:solidFill>
                  <a:srgbClr val="FFFF00"/>
                </a:solidFill>
              </a:rPr>
              <a:t>Pozasądowa ochrona</a:t>
            </a:r>
            <a:r>
              <a:rPr lang="pl-PL" sz="2000" dirty="0" smtClean="0">
                <a:solidFill>
                  <a:srgbClr val="FFFF00"/>
                </a:solidFill>
              </a:rPr>
              <a:t>  </a:t>
            </a:r>
          </a:p>
          <a:p>
            <a:pPr marL="0" indent="0"/>
            <a:r>
              <a:rPr lang="pl-PL" sz="2000" dirty="0" smtClean="0"/>
              <a:t>1. pierwotny etap – </a:t>
            </a:r>
            <a:r>
              <a:rPr lang="pl-PL" sz="2000" b="1" dirty="0" smtClean="0"/>
              <a:t>pomoc własna </a:t>
            </a:r>
            <a:r>
              <a:rPr lang="pl-PL" sz="2000" dirty="0" smtClean="0"/>
              <a:t>(uniwersalny środek – każda społeczność ludzka) </a:t>
            </a:r>
          </a:p>
          <a:p>
            <a:pPr marL="0" indent="0"/>
            <a:r>
              <a:rPr lang="pl-PL" sz="2000" dirty="0" smtClean="0"/>
              <a:t>Uniwersalnie ludzka kontrola nadużyć samopomocy o charakterze zaczepnym – granice związane z wrodzonym poczuciem sprawiedliwości (korzenie przedludzkie</a:t>
            </a:r>
            <a:r>
              <a:rPr lang="pl-PL" sz="2000" dirty="0"/>
              <a:t>?) - </a:t>
            </a:r>
            <a:r>
              <a:rPr lang="pl-PL" sz="2000" dirty="0" smtClean="0"/>
              <a:t>Interdykt </a:t>
            </a:r>
            <a:r>
              <a:rPr lang="pl-PL" sz="2000" i="1" dirty="0"/>
              <a:t>de vi armata – </a:t>
            </a:r>
            <a:r>
              <a:rPr lang="pl-PL" sz="2000" dirty="0"/>
              <a:t>przeciwdziałanie nadużyciom u schyłku Republiki rzymskiej; </a:t>
            </a:r>
            <a:r>
              <a:rPr lang="pl-PL" sz="2000" i="1" dirty="0" err="1"/>
              <a:t>leges</a:t>
            </a:r>
            <a:r>
              <a:rPr lang="pl-PL" sz="2000" i="1" dirty="0"/>
              <a:t> </a:t>
            </a:r>
            <a:r>
              <a:rPr lang="pl-PL" sz="2000" i="1" dirty="0" err="1"/>
              <a:t>Iuliae</a:t>
            </a:r>
            <a:r>
              <a:rPr lang="pl-PL" sz="2000" i="1" dirty="0"/>
              <a:t> de </a:t>
            </a:r>
            <a:r>
              <a:rPr lang="pl-PL" sz="2000" i="1" dirty="0" smtClean="0"/>
              <a:t>vi</a:t>
            </a:r>
            <a:r>
              <a:rPr lang="pl-PL" sz="2000" dirty="0" smtClean="0"/>
              <a:t>; </a:t>
            </a:r>
            <a:r>
              <a:rPr lang="pl-PL" sz="2000" dirty="0" smtClean="0"/>
              <a:t>systemowe zakwestionowanie poza wyjątkami: Justynian I) </a:t>
            </a:r>
          </a:p>
          <a:p>
            <a:pPr marL="0" indent="0"/>
            <a:r>
              <a:rPr lang="pl-PL" sz="1600" dirty="0" smtClean="0"/>
              <a:t>Kształtowanie granic ‚obrony koniecznej’ – w kręgu kultury europejskiej ukształtowane pod wpływem m.in. źródeł rzymskich (D. 43.16.1.27: </a:t>
            </a:r>
            <a:r>
              <a:rPr lang="pl-PL" sz="1600" i="1" dirty="0" err="1" smtClean="0"/>
              <a:t>vim</a:t>
            </a:r>
            <a:r>
              <a:rPr lang="pl-PL" sz="1600" i="1" dirty="0" smtClean="0"/>
              <a:t> vi </a:t>
            </a:r>
            <a:r>
              <a:rPr lang="pl-PL" sz="1600" i="1" dirty="0" err="1" smtClean="0"/>
              <a:t>repeller</a:t>
            </a:r>
            <a:r>
              <a:rPr lang="pl-PL" sz="1600" i="1" dirty="0" smtClean="0"/>
              <a:t> </a:t>
            </a:r>
            <a:r>
              <a:rPr lang="pl-PL" sz="1600" i="1" dirty="0" err="1" smtClean="0"/>
              <a:t>licet</a:t>
            </a:r>
            <a:r>
              <a:rPr lang="pl-PL" sz="1600" dirty="0" smtClean="0"/>
              <a:t>…; granice obrony zaczepnej: i – ważny</a:t>
            </a:r>
            <a:r>
              <a:rPr lang="pl-PL" sz="1600" i="1" dirty="0" smtClean="0"/>
              <a:t> </a:t>
            </a:r>
            <a:r>
              <a:rPr lang="pl-PL" sz="1600" dirty="0" smtClean="0"/>
              <a:t>okres późnego średniowiecza – ostateczne ukształtowanie instytucji obrony koniecznej: XIX w.</a:t>
            </a:r>
            <a:endParaRPr lang="pl-PL" sz="1600" dirty="0"/>
          </a:p>
          <a:p>
            <a:pPr marL="0" indent="0"/>
            <a:r>
              <a:rPr lang="pl-PL" sz="2000" b="1" dirty="0" smtClean="0"/>
              <a:t>Naturalny sposób zakończenia sporu </a:t>
            </a:r>
            <a:r>
              <a:rPr lang="pl-PL" sz="2000" b="1" dirty="0" smtClean="0">
                <a:solidFill>
                  <a:srgbClr val="FFC000"/>
                </a:solidFill>
              </a:rPr>
              <a:t>ugoda - </a:t>
            </a:r>
            <a:r>
              <a:rPr lang="pl-PL" sz="2000" b="1" i="1" dirty="0" err="1" smtClean="0">
                <a:solidFill>
                  <a:srgbClr val="FFC000"/>
                </a:solidFill>
              </a:rPr>
              <a:t>transactio</a:t>
            </a:r>
            <a:r>
              <a:rPr lang="pl-PL" sz="2000" b="1" i="1" dirty="0" smtClean="0"/>
              <a:t> </a:t>
            </a:r>
            <a:r>
              <a:rPr lang="pl-PL" sz="2000" dirty="0" smtClean="0"/>
              <a:t>(korzenie przedludzkie) – </a:t>
            </a:r>
            <a:r>
              <a:rPr lang="pl-PL" sz="2000" i="1" dirty="0" err="1" smtClean="0"/>
              <a:t>trascactio</a:t>
            </a:r>
            <a:r>
              <a:rPr lang="pl-PL" sz="2000" i="1" dirty="0" smtClean="0"/>
              <a:t> </a:t>
            </a:r>
            <a:r>
              <a:rPr lang="pl-PL" sz="2000" dirty="0" smtClean="0"/>
              <a:t>nie była odrębną instytucją prawną w prawie rzymskim </a:t>
            </a:r>
          </a:p>
          <a:p>
            <a:pPr marL="0" indent="0"/>
            <a:r>
              <a:rPr lang="pl-PL" sz="1800" dirty="0" smtClean="0"/>
              <a:t>wspierana w prawie pretorskim jako pozasądowy sposób kończenia sporu</a:t>
            </a:r>
          </a:p>
          <a:p>
            <a:pPr>
              <a:buFontTx/>
              <a:buChar char="-"/>
            </a:pPr>
            <a:r>
              <a:rPr lang="pl-PL" sz="1800" dirty="0" smtClean="0"/>
              <a:t>kontrola warunków ugody w przypadku deliktów prywatnych – kradzież </a:t>
            </a:r>
            <a:r>
              <a:rPr lang="pl-PL" sz="1800" i="1" dirty="0" smtClean="0"/>
              <a:t>(</a:t>
            </a:r>
            <a:r>
              <a:rPr lang="pl-PL" sz="1800" i="1" dirty="0" err="1" smtClean="0"/>
              <a:t>furtum</a:t>
            </a:r>
            <a:r>
              <a:rPr lang="pl-PL" sz="1800" dirty="0" smtClean="0"/>
              <a:t>)</a:t>
            </a:r>
            <a:r>
              <a:rPr lang="pl-PL" sz="1800" i="1" dirty="0" smtClean="0"/>
              <a:t>,</a:t>
            </a:r>
            <a:r>
              <a:rPr lang="pl-PL" sz="1800" dirty="0" smtClean="0"/>
              <a:t> rabunek (</a:t>
            </a:r>
            <a:r>
              <a:rPr lang="pl-PL" sz="1800" i="1" dirty="0" err="1" smtClean="0"/>
              <a:t>rapina</a:t>
            </a:r>
            <a:r>
              <a:rPr lang="pl-PL" sz="1800" dirty="0" smtClean="0"/>
              <a:t>) </a:t>
            </a:r>
            <a:r>
              <a:rPr lang="pl-PL" sz="1800" dirty="0"/>
              <a:t>czy zniewagi </a:t>
            </a:r>
            <a:r>
              <a:rPr lang="pl-PL" sz="1800" dirty="0" smtClean="0"/>
              <a:t>(</a:t>
            </a:r>
            <a:r>
              <a:rPr lang="pl-PL" sz="1800" i="1" dirty="0" err="1" smtClean="0"/>
              <a:t>iniuria</a:t>
            </a:r>
            <a:r>
              <a:rPr lang="pl-PL" sz="1800" dirty="0" smtClean="0"/>
              <a:t>): infamia dotykała sprawcę </a:t>
            </a:r>
            <a:r>
              <a:rPr lang="pl-PL" sz="1800" dirty="0"/>
              <a:t>nawet w razie </a:t>
            </a:r>
            <a:r>
              <a:rPr lang="pl-PL" sz="1800" i="1" dirty="0" err="1"/>
              <a:t>transactio</a:t>
            </a:r>
            <a:r>
              <a:rPr lang="pl-PL" sz="1800" dirty="0"/>
              <a:t> z </a:t>
            </a:r>
            <a:r>
              <a:rPr lang="pl-PL" sz="1800" dirty="0" smtClean="0"/>
              <a:t>pokrzywdzonym (G. 4.182)  </a:t>
            </a:r>
            <a:endParaRPr lang="pl-PL" sz="2000" dirty="0" smtClean="0"/>
          </a:p>
          <a:p>
            <a:pPr marL="0" indent="0"/>
            <a:r>
              <a:rPr lang="pl-PL" sz="2000" dirty="0" smtClean="0"/>
              <a:t>skuteczność infamii - siła ostracyzmu społecznego: uniwersalne zwalczanie </a:t>
            </a:r>
            <a:r>
              <a:rPr lang="pl-PL" sz="2000" i="1" dirty="0" err="1" smtClean="0"/>
              <a:t>free</a:t>
            </a:r>
            <a:r>
              <a:rPr lang="pl-PL" sz="2000" i="1" dirty="0" smtClean="0"/>
              <a:t> </a:t>
            </a:r>
            <a:r>
              <a:rPr lang="pl-PL" sz="2000" i="1" dirty="0" err="1" smtClean="0"/>
              <a:t>riders</a:t>
            </a:r>
            <a:r>
              <a:rPr lang="pl-PL" sz="2000" i="1" dirty="0" smtClean="0"/>
              <a:t> </a:t>
            </a:r>
            <a:r>
              <a:rPr lang="pl-PL" sz="2000" dirty="0" smtClean="0"/>
              <a:t>(rozsadzanie spoistości zbiorowości – obniżanie agresji wewnątrzgrupowej – ‚feminizacja’ </a:t>
            </a:r>
            <a:r>
              <a:rPr lang="pl-PL" sz="2000" i="1" dirty="0" smtClean="0"/>
              <a:t>Homo sapiens</a:t>
            </a:r>
            <a:r>
              <a:rPr lang="pl-PL" sz="2000" dirty="0" smtClean="0"/>
              <a:t>) </a:t>
            </a:r>
          </a:p>
          <a:p>
            <a:pPr marL="0" indent="0"/>
            <a:r>
              <a:rPr lang="pl-PL" sz="2000" i="1" dirty="0" err="1" smtClean="0"/>
              <a:t>Transactio</a:t>
            </a:r>
            <a:r>
              <a:rPr lang="pl-PL" sz="2000" i="1" dirty="0" smtClean="0"/>
              <a:t> </a:t>
            </a:r>
            <a:r>
              <a:rPr lang="pl-PL" sz="2000" dirty="0" smtClean="0"/>
              <a:t>odrębną umową w okresie poklasycznym </a:t>
            </a:r>
            <a:r>
              <a:rPr lang="pl-PL" sz="2000" dirty="0" smtClean="0"/>
              <a:t>(w drodze </a:t>
            </a:r>
            <a:r>
              <a:rPr lang="pl-PL" sz="2000" i="1" dirty="0" err="1" smtClean="0"/>
              <a:t>actio</a:t>
            </a:r>
            <a:r>
              <a:rPr lang="pl-PL" sz="2000" i="1" dirty="0" smtClean="0"/>
              <a:t> </a:t>
            </a:r>
            <a:r>
              <a:rPr lang="pl-PL" sz="2000" i="1" dirty="0" err="1" smtClean="0"/>
              <a:t>praescriptis</a:t>
            </a:r>
            <a:r>
              <a:rPr lang="pl-PL" sz="2000" i="1" dirty="0" smtClean="0"/>
              <a:t> verbis</a:t>
            </a:r>
            <a:r>
              <a:rPr lang="pl-PL" sz="2000" dirty="0" smtClean="0"/>
              <a:t>)</a:t>
            </a:r>
          </a:p>
          <a:p>
            <a:pPr marL="0" indent="0"/>
            <a:r>
              <a:rPr lang="pl-PL" sz="2000" b="1" dirty="0" smtClean="0">
                <a:solidFill>
                  <a:srgbClr val="FFC000"/>
                </a:solidFill>
              </a:rPr>
              <a:t>Kompromis</a:t>
            </a:r>
            <a:r>
              <a:rPr lang="pl-PL" sz="2000" dirty="0" smtClean="0">
                <a:solidFill>
                  <a:srgbClr val="FFC000"/>
                </a:solidFill>
              </a:rPr>
              <a:t> – </a:t>
            </a:r>
            <a:r>
              <a:rPr lang="pl-PL" sz="2000" i="1" dirty="0" err="1" smtClean="0">
                <a:solidFill>
                  <a:srgbClr val="FFC000"/>
                </a:solidFill>
              </a:rPr>
              <a:t>compromissum</a:t>
            </a:r>
            <a:r>
              <a:rPr lang="pl-PL" sz="2000" dirty="0">
                <a:solidFill>
                  <a:schemeClr val="bg1"/>
                </a:solidFill>
              </a:rPr>
              <a:t>:</a:t>
            </a:r>
            <a:r>
              <a:rPr lang="pl-PL" sz="2000" i="1" dirty="0" smtClean="0"/>
              <a:t> szczegółowe </a:t>
            </a:r>
            <a:r>
              <a:rPr lang="pl-PL" sz="2000" dirty="0" smtClean="0"/>
              <a:t>regulacje okres poklasyczny (podobieństwo do współczesnego zapisu na sąd polubowny)</a:t>
            </a:r>
            <a:endParaRPr lang="pl-PL" sz="2000" dirty="0"/>
          </a:p>
          <a:p>
            <a:pPr marL="0" indent="0"/>
            <a:r>
              <a:rPr lang="pl-PL" sz="2000" i="1" dirty="0" smtClean="0">
                <a:solidFill>
                  <a:srgbClr val="FFFF00"/>
                </a:solidFill>
              </a:rPr>
              <a:t> </a:t>
            </a:r>
            <a:endParaRPr lang="pl-PL" sz="2000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730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127" y="350982"/>
            <a:ext cx="12016509" cy="6507018"/>
          </a:xfrm>
        </p:spPr>
        <p:txBody>
          <a:bodyPr/>
          <a:lstStyle/>
          <a:p>
            <a:pPr marL="0" indent="0"/>
            <a:r>
              <a:rPr lang="pl-PL" sz="2000" b="1" dirty="0" smtClean="0">
                <a:solidFill>
                  <a:srgbClr val="FFFF00"/>
                </a:solidFill>
              </a:rPr>
              <a:t>Pozasądowa ochrona</a:t>
            </a:r>
            <a:r>
              <a:rPr lang="pl-PL" sz="2000" dirty="0" smtClean="0">
                <a:solidFill>
                  <a:srgbClr val="FFFF00"/>
                </a:solidFill>
              </a:rPr>
              <a:t>  </a:t>
            </a:r>
          </a:p>
          <a:p>
            <a:pPr marL="0" indent="0"/>
            <a:r>
              <a:rPr lang="pl-PL" sz="2000" dirty="0" smtClean="0"/>
              <a:t>2. </a:t>
            </a:r>
            <a:r>
              <a:rPr lang="pl-PL" sz="2000" b="1" dirty="0" err="1" smtClean="0">
                <a:solidFill>
                  <a:srgbClr val="FFFF00"/>
                </a:solidFill>
              </a:rPr>
              <a:t>Pozaprocesowa</a:t>
            </a:r>
            <a:r>
              <a:rPr lang="pl-PL" sz="2000" b="1" dirty="0" smtClean="0">
                <a:solidFill>
                  <a:srgbClr val="FFFF00"/>
                </a:solidFill>
              </a:rPr>
              <a:t> ochrona: </a:t>
            </a:r>
            <a:r>
              <a:rPr lang="pl-PL" sz="2000" i="1" dirty="0" err="1" smtClean="0">
                <a:solidFill>
                  <a:schemeClr val="bg1"/>
                </a:solidFill>
              </a:rPr>
              <a:t>magistratus</a:t>
            </a:r>
            <a:r>
              <a:rPr lang="pl-PL" sz="2000" dirty="0" smtClean="0">
                <a:solidFill>
                  <a:schemeClr val="bg1"/>
                </a:solidFill>
              </a:rPr>
              <a:t> </a:t>
            </a:r>
            <a:r>
              <a:rPr lang="pl-PL" sz="2000" dirty="0">
                <a:solidFill>
                  <a:schemeClr val="bg1"/>
                </a:solidFill>
              </a:rPr>
              <a:t>wyposażony w </a:t>
            </a:r>
            <a:r>
              <a:rPr lang="pl-PL" sz="2000" i="1" dirty="0" smtClean="0">
                <a:solidFill>
                  <a:schemeClr val="bg1"/>
                </a:solidFill>
              </a:rPr>
              <a:t>imperium</a:t>
            </a:r>
            <a:r>
              <a:rPr lang="pl-PL" sz="2000" dirty="0" smtClean="0">
                <a:solidFill>
                  <a:schemeClr val="bg1"/>
                </a:solidFill>
              </a:rPr>
              <a:t>, przede wszystkim pretor </a:t>
            </a:r>
            <a:r>
              <a:rPr lang="pl-PL" sz="2000" dirty="0">
                <a:solidFill>
                  <a:schemeClr val="bg1"/>
                </a:solidFill>
              </a:rPr>
              <a:t>albo namiestnik </a:t>
            </a:r>
            <a:r>
              <a:rPr lang="pl-PL" sz="2000" dirty="0" smtClean="0">
                <a:solidFill>
                  <a:schemeClr val="bg1"/>
                </a:solidFill>
              </a:rPr>
              <a:t>prowincji (uwaga: tytuł </a:t>
            </a:r>
            <a:r>
              <a:rPr lang="pl-PL" sz="2000" i="1" dirty="0" err="1" smtClean="0">
                <a:solidFill>
                  <a:schemeClr val="bg1"/>
                </a:solidFill>
              </a:rPr>
              <a:t>prae</a:t>
            </a:r>
            <a:r>
              <a:rPr lang="pl-PL" sz="2000" dirty="0" smtClean="0">
                <a:solidFill>
                  <a:schemeClr val="bg1"/>
                </a:solidFill>
              </a:rPr>
              <a:t> -</a:t>
            </a:r>
            <a:r>
              <a:rPr lang="pl-PL" sz="2000" i="1" dirty="0" err="1" smtClean="0">
                <a:solidFill>
                  <a:schemeClr val="bg1"/>
                </a:solidFill>
              </a:rPr>
              <a:t>itor</a:t>
            </a:r>
            <a:r>
              <a:rPr lang="pl-PL" sz="2000" dirty="0" smtClean="0">
                <a:solidFill>
                  <a:schemeClr val="bg1"/>
                </a:solidFill>
              </a:rPr>
              <a:t> – wódz, pierwotnie konsul lub dyktator)</a:t>
            </a:r>
            <a:r>
              <a:rPr lang="pl-PL" sz="2000" dirty="0" smtClean="0">
                <a:solidFill>
                  <a:srgbClr val="FFFF00"/>
                </a:solidFill>
              </a:rPr>
              <a:t> </a:t>
            </a:r>
            <a:r>
              <a:rPr lang="pl-PL" sz="2000" b="1" dirty="0" smtClean="0">
                <a:solidFill>
                  <a:schemeClr val="bg1"/>
                </a:solidFill>
              </a:rPr>
              <a:t>prawo cesarskie</a:t>
            </a:r>
            <a:r>
              <a:rPr lang="pl-PL" sz="2000" dirty="0" smtClean="0">
                <a:solidFill>
                  <a:schemeClr val="bg1"/>
                </a:solidFill>
              </a:rPr>
              <a:t> – sędzia-</a:t>
            </a:r>
            <a:r>
              <a:rPr lang="pl-PL" sz="2000" i="1" dirty="0" err="1" smtClean="0">
                <a:solidFill>
                  <a:schemeClr val="bg1"/>
                </a:solidFill>
              </a:rPr>
              <a:t>iudex</a:t>
            </a:r>
            <a:r>
              <a:rPr lang="pl-PL" sz="2000" i="1" dirty="0" smtClean="0">
                <a:solidFill>
                  <a:schemeClr val="bg1"/>
                </a:solidFill>
              </a:rPr>
              <a:t> </a:t>
            </a:r>
            <a:r>
              <a:rPr lang="pl-PL" sz="2000" dirty="0" smtClean="0">
                <a:solidFill>
                  <a:schemeClr val="bg1"/>
                </a:solidFill>
              </a:rPr>
              <a:t>(urzędnicy administracji cesarskiej działający w zastępstwie </a:t>
            </a:r>
            <a:r>
              <a:rPr lang="pl-PL" sz="2000" dirty="0" err="1" smtClean="0">
                <a:solidFill>
                  <a:schemeClr val="bg1"/>
                </a:solidFill>
              </a:rPr>
              <a:t>princepsa</a:t>
            </a:r>
            <a:r>
              <a:rPr lang="pl-PL" sz="2000" dirty="0" smtClean="0">
                <a:solidFill>
                  <a:schemeClr val="bg1"/>
                </a:solidFill>
              </a:rPr>
              <a:t>) – w czasach przedhistorycznych rozstrzygnięcie ostatecznie, później ostateczne rozstrzygnięcie w ramach postępowania sądowego (lub nadal ostateczne - jeśli brak </a:t>
            </a:r>
            <a:r>
              <a:rPr lang="pl-PL" sz="2000" i="1" dirty="0" err="1" smtClean="0">
                <a:solidFill>
                  <a:schemeClr val="bg1"/>
                </a:solidFill>
              </a:rPr>
              <a:t>actio</a:t>
            </a:r>
            <a:r>
              <a:rPr lang="pl-PL" sz="2000" i="1" dirty="0" smtClean="0">
                <a:solidFill>
                  <a:schemeClr val="bg1"/>
                </a:solidFill>
              </a:rPr>
              <a:t> </a:t>
            </a:r>
            <a:r>
              <a:rPr lang="pl-PL" sz="2000" dirty="0" smtClean="0">
                <a:solidFill>
                  <a:schemeClr val="bg1"/>
                </a:solidFill>
              </a:rPr>
              <a:t>w postępowaniu </a:t>
            </a:r>
            <a:r>
              <a:rPr lang="pl-PL" sz="2000" dirty="0" err="1" smtClean="0">
                <a:solidFill>
                  <a:schemeClr val="bg1"/>
                </a:solidFill>
              </a:rPr>
              <a:t>legisakcyjnym</a:t>
            </a:r>
            <a:r>
              <a:rPr lang="pl-PL" sz="2000" dirty="0" smtClean="0">
                <a:solidFill>
                  <a:schemeClr val="bg1"/>
                </a:solidFill>
              </a:rPr>
              <a:t>)</a:t>
            </a:r>
            <a:r>
              <a:rPr lang="pl-PL" sz="2000" dirty="0" smtClean="0">
                <a:solidFill>
                  <a:srgbClr val="FFFF00"/>
                </a:solidFill>
              </a:rPr>
              <a:t> </a:t>
            </a:r>
            <a:endParaRPr lang="pl-PL" sz="2000" dirty="0" smtClean="0">
              <a:solidFill>
                <a:srgbClr val="FFFF00"/>
              </a:solidFill>
            </a:endParaRPr>
          </a:p>
          <a:p>
            <a:pPr marL="0" indent="0"/>
            <a:r>
              <a:rPr lang="pl-PL" sz="2000" dirty="0" smtClean="0">
                <a:solidFill>
                  <a:schemeClr val="bg1"/>
                </a:solidFill>
              </a:rPr>
              <a:t>Regulacja: </a:t>
            </a:r>
            <a:r>
              <a:rPr lang="pl-PL" sz="2000" i="1" dirty="0" err="1" smtClean="0">
                <a:solidFill>
                  <a:schemeClr val="bg1"/>
                </a:solidFill>
              </a:rPr>
              <a:t>Edictum</a:t>
            </a:r>
            <a:r>
              <a:rPr lang="pl-PL" sz="2000" i="1" dirty="0" smtClean="0">
                <a:solidFill>
                  <a:schemeClr val="bg1"/>
                </a:solidFill>
              </a:rPr>
              <a:t> </a:t>
            </a:r>
            <a:r>
              <a:rPr lang="pl-PL" sz="2000" i="1" dirty="0" err="1" smtClean="0">
                <a:solidFill>
                  <a:schemeClr val="bg1"/>
                </a:solidFill>
              </a:rPr>
              <a:t>Praetoris</a:t>
            </a:r>
            <a:endParaRPr lang="pl-PL" sz="2000" i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pl-PL" sz="2000" i="1" dirty="0" smtClean="0">
                <a:solidFill>
                  <a:schemeClr val="bg1"/>
                </a:solidFill>
              </a:rPr>
              <a:t>In </a:t>
            </a:r>
            <a:r>
              <a:rPr lang="pl-PL" sz="2000" i="1" dirty="0" err="1" smtClean="0">
                <a:solidFill>
                  <a:schemeClr val="bg1"/>
                </a:solidFill>
              </a:rPr>
              <a:t>integrum</a:t>
            </a:r>
            <a:r>
              <a:rPr lang="pl-PL" sz="2000" i="1" dirty="0" smtClean="0">
                <a:solidFill>
                  <a:schemeClr val="bg1"/>
                </a:solidFill>
              </a:rPr>
              <a:t> </a:t>
            </a:r>
            <a:r>
              <a:rPr lang="pl-PL" sz="2000" i="1" dirty="0" err="1" smtClean="0">
                <a:solidFill>
                  <a:schemeClr val="bg1"/>
                </a:solidFill>
              </a:rPr>
              <a:t>restitutio</a:t>
            </a:r>
            <a:r>
              <a:rPr lang="pl-PL" sz="2000" i="1" dirty="0" smtClean="0">
                <a:solidFill>
                  <a:schemeClr val="bg1"/>
                </a:solidFill>
              </a:rPr>
              <a:t> </a:t>
            </a:r>
            <a:r>
              <a:rPr lang="pl-PL" sz="2000" dirty="0" smtClean="0">
                <a:solidFill>
                  <a:schemeClr val="bg1"/>
                </a:solidFill>
              </a:rPr>
              <a:t>(</a:t>
            </a:r>
            <a:r>
              <a:rPr lang="pl-PL" sz="2000" i="1" dirty="0" err="1" smtClean="0">
                <a:solidFill>
                  <a:schemeClr val="bg1"/>
                </a:solidFill>
              </a:rPr>
              <a:t>metus</a:t>
            </a:r>
            <a:r>
              <a:rPr lang="pl-PL" sz="2000" i="1" dirty="0" smtClean="0">
                <a:solidFill>
                  <a:schemeClr val="bg1"/>
                </a:solidFill>
              </a:rPr>
              <a:t>, dolus </a:t>
            </a:r>
            <a:r>
              <a:rPr lang="pl-PL" sz="2000" i="1" dirty="0" err="1" smtClean="0">
                <a:solidFill>
                  <a:schemeClr val="bg1"/>
                </a:solidFill>
              </a:rPr>
              <a:t>malus</a:t>
            </a:r>
            <a:r>
              <a:rPr lang="pl-PL" sz="2000" i="1" dirty="0" smtClean="0">
                <a:solidFill>
                  <a:schemeClr val="bg1"/>
                </a:solidFill>
              </a:rPr>
              <a:t>, </a:t>
            </a:r>
            <a:r>
              <a:rPr lang="pl-PL" sz="2000" i="1" dirty="0" err="1" smtClean="0">
                <a:solidFill>
                  <a:schemeClr val="bg1"/>
                </a:solidFill>
              </a:rPr>
              <a:t>minori</a:t>
            </a:r>
            <a:r>
              <a:rPr lang="pl-PL" sz="2000" i="1" dirty="0" smtClean="0">
                <a:solidFill>
                  <a:schemeClr val="bg1"/>
                </a:solidFill>
              </a:rPr>
              <a:t> XXV </a:t>
            </a:r>
            <a:r>
              <a:rPr lang="pl-PL" sz="2000" i="1" dirty="0" err="1" smtClean="0">
                <a:solidFill>
                  <a:schemeClr val="bg1"/>
                </a:solidFill>
              </a:rPr>
              <a:t>annis</a:t>
            </a:r>
            <a:r>
              <a:rPr lang="pl-PL" sz="2000" dirty="0" smtClean="0">
                <a:solidFill>
                  <a:schemeClr val="bg1"/>
                </a:solidFill>
              </a:rPr>
              <a:t>, wierzyciele osób które zmieniły przynależność agnacyjną, nieobecność, </a:t>
            </a:r>
            <a:r>
              <a:rPr lang="pl-PL" sz="2000" i="1" dirty="0" err="1" smtClean="0">
                <a:solidFill>
                  <a:schemeClr val="bg1"/>
                </a:solidFill>
              </a:rPr>
              <a:t>iusta</a:t>
            </a:r>
            <a:r>
              <a:rPr lang="pl-PL" sz="2000" i="1" dirty="0" smtClean="0">
                <a:solidFill>
                  <a:schemeClr val="bg1"/>
                </a:solidFill>
              </a:rPr>
              <a:t> causa</a:t>
            </a:r>
            <a:r>
              <a:rPr lang="pl-PL" sz="2000" dirty="0" smtClean="0">
                <a:solidFill>
                  <a:schemeClr val="bg1"/>
                </a:solidFill>
              </a:rPr>
              <a:t>, odwrócenie skutków </a:t>
            </a:r>
            <a:r>
              <a:rPr lang="pl-PL" sz="2000" i="1" dirty="0" err="1" smtClean="0">
                <a:solidFill>
                  <a:schemeClr val="bg1"/>
                </a:solidFill>
              </a:rPr>
              <a:t>pluris</a:t>
            </a:r>
            <a:r>
              <a:rPr lang="pl-PL" sz="2000" i="1" dirty="0" smtClean="0">
                <a:solidFill>
                  <a:schemeClr val="bg1"/>
                </a:solidFill>
              </a:rPr>
              <a:t> </a:t>
            </a:r>
            <a:r>
              <a:rPr lang="pl-PL" sz="2000" i="1" dirty="0" err="1" smtClean="0">
                <a:solidFill>
                  <a:schemeClr val="bg1"/>
                </a:solidFill>
              </a:rPr>
              <a:t>petito</a:t>
            </a:r>
            <a:r>
              <a:rPr lang="pl-PL" sz="2000" dirty="0" smtClean="0">
                <a:solidFill>
                  <a:schemeClr val="bg1"/>
                </a:solidFill>
              </a:rPr>
              <a:t>, działanie pod wypływem </a:t>
            </a:r>
            <a:r>
              <a:rPr lang="pl-PL" sz="2000" i="1" dirty="0" smtClean="0">
                <a:solidFill>
                  <a:schemeClr val="bg1"/>
                </a:solidFill>
              </a:rPr>
              <a:t>error </a:t>
            </a:r>
            <a:r>
              <a:rPr lang="pl-PL" sz="2000" dirty="0" smtClean="0">
                <a:solidFill>
                  <a:schemeClr val="bg1"/>
                </a:solidFill>
              </a:rPr>
              <a:t>– zarzut peremptoryjny lub wyrok) </a:t>
            </a:r>
          </a:p>
          <a:p>
            <a:pPr>
              <a:buFontTx/>
              <a:buChar char="-"/>
            </a:pPr>
            <a:r>
              <a:rPr lang="pl-PL" sz="2000" i="1" dirty="0" err="1">
                <a:solidFill>
                  <a:schemeClr val="bg1"/>
                </a:solidFill>
              </a:rPr>
              <a:t>m</a:t>
            </a:r>
            <a:r>
              <a:rPr lang="pl-PL" sz="2000" i="1" dirty="0" err="1" smtClean="0">
                <a:solidFill>
                  <a:schemeClr val="bg1"/>
                </a:solidFill>
              </a:rPr>
              <a:t>issio</a:t>
            </a:r>
            <a:r>
              <a:rPr lang="pl-PL" sz="2000" i="1" dirty="0" smtClean="0">
                <a:solidFill>
                  <a:schemeClr val="bg1"/>
                </a:solidFill>
              </a:rPr>
              <a:t> in </a:t>
            </a:r>
            <a:r>
              <a:rPr lang="pl-PL" sz="2000" i="1" dirty="0" err="1" smtClean="0">
                <a:solidFill>
                  <a:schemeClr val="bg1"/>
                </a:solidFill>
              </a:rPr>
              <a:t>possessionem</a:t>
            </a:r>
            <a:r>
              <a:rPr lang="pl-PL" sz="2000" i="1" dirty="0" smtClean="0">
                <a:solidFill>
                  <a:schemeClr val="bg1"/>
                </a:solidFill>
              </a:rPr>
              <a:t> </a:t>
            </a:r>
            <a:r>
              <a:rPr lang="pl-PL" sz="2000" dirty="0" smtClean="0">
                <a:solidFill>
                  <a:schemeClr val="bg1"/>
                </a:solidFill>
              </a:rPr>
              <a:t>(</a:t>
            </a:r>
            <a:r>
              <a:rPr lang="pl-PL" sz="2000" i="1" dirty="0" err="1" smtClean="0">
                <a:solidFill>
                  <a:schemeClr val="bg1"/>
                </a:solidFill>
              </a:rPr>
              <a:t>missio</a:t>
            </a:r>
            <a:r>
              <a:rPr lang="pl-PL" sz="2000" i="1" dirty="0" smtClean="0">
                <a:solidFill>
                  <a:schemeClr val="bg1"/>
                </a:solidFill>
              </a:rPr>
              <a:t> in bona</a:t>
            </a:r>
            <a:r>
              <a:rPr lang="pl-PL" sz="2000" dirty="0" smtClean="0">
                <a:solidFill>
                  <a:schemeClr val="bg1"/>
                </a:solidFill>
              </a:rPr>
              <a:t> lub </a:t>
            </a:r>
            <a:r>
              <a:rPr lang="pl-PL" sz="2000" i="1" dirty="0" err="1" smtClean="0">
                <a:solidFill>
                  <a:schemeClr val="bg1"/>
                </a:solidFill>
              </a:rPr>
              <a:t>missio</a:t>
            </a:r>
            <a:r>
              <a:rPr lang="pl-PL" sz="2000" i="1" dirty="0" smtClean="0">
                <a:solidFill>
                  <a:schemeClr val="bg1"/>
                </a:solidFill>
              </a:rPr>
              <a:t> in rem </a:t>
            </a:r>
            <a:r>
              <a:rPr lang="pl-PL" sz="2000" dirty="0" smtClean="0">
                <a:solidFill>
                  <a:schemeClr val="bg1"/>
                </a:solidFill>
              </a:rPr>
              <a:t>– zastaw pretorski) – różne przypadki</a:t>
            </a:r>
          </a:p>
          <a:p>
            <a:pPr>
              <a:buFontTx/>
              <a:buChar char="-"/>
            </a:pPr>
            <a:r>
              <a:rPr lang="pl-PL" sz="2000" dirty="0">
                <a:solidFill>
                  <a:schemeClr val="bg1"/>
                </a:solidFill>
              </a:rPr>
              <a:t>s</a:t>
            </a:r>
            <a:r>
              <a:rPr lang="pl-PL" sz="2000" dirty="0" smtClean="0">
                <a:solidFill>
                  <a:schemeClr val="bg1"/>
                </a:solidFill>
              </a:rPr>
              <a:t>typulacje pretorskie (rola </a:t>
            </a:r>
            <a:r>
              <a:rPr lang="pl-PL" sz="2000" i="1" dirty="0" err="1" smtClean="0">
                <a:solidFill>
                  <a:schemeClr val="bg1"/>
                </a:solidFill>
              </a:rPr>
              <a:t>stipulationes</a:t>
            </a:r>
            <a:r>
              <a:rPr lang="pl-PL" sz="2000" dirty="0" smtClean="0">
                <a:solidFill>
                  <a:schemeClr val="bg1"/>
                </a:solidFill>
              </a:rPr>
              <a:t> w prawie rzymskim – pierwotnie </a:t>
            </a:r>
            <a:r>
              <a:rPr lang="pl-PL" sz="2000" dirty="0" err="1" smtClean="0">
                <a:solidFill>
                  <a:schemeClr val="bg1"/>
                </a:solidFill>
              </a:rPr>
              <a:t>samoprzekleństwo</a:t>
            </a:r>
            <a:r>
              <a:rPr lang="pl-PL" sz="2000" dirty="0" smtClean="0">
                <a:solidFill>
                  <a:schemeClr val="bg1"/>
                </a:solidFill>
              </a:rPr>
              <a:t>, abstrakcyjna czynność </a:t>
            </a:r>
            <a:r>
              <a:rPr lang="pl-PL" sz="2000" dirty="0" smtClean="0">
                <a:solidFill>
                  <a:schemeClr val="bg1"/>
                </a:solidFill>
              </a:rPr>
              <a:t>prawna według dzisiejszej nomenklatury)</a:t>
            </a:r>
            <a:endParaRPr lang="pl-PL" sz="20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pl-PL" sz="2000" dirty="0">
                <a:solidFill>
                  <a:schemeClr val="bg1"/>
                </a:solidFill>
              </a:rPr>
              <a:t>i</a:t>
            </a:r>
            <a:r>
              <a:rPr lang="pl-PL" sz="2000" dirty="0" smtClean="0">
                <a:solidFill>
                  <a:schemeClr val="bg1"/>
                </a:solidFill>
              </a:rPr>
              <a:t>nterdykty (</a:t>
            </a:r>
            <a:r>
              <a:rPr lang="pl-PL" sz="2000" i="1" dirty="0" err="1" smtClean="0">
                <a:solidFill>
                  <a:schemeClr val="bg1"/>
                </a:solidFill>
              </a:rPr>
              <a:t>postulatio</a:t>
            </a:r>
            <a:r>
              <a:rPr lang="pl-PL" sz="2000" dirty="0">
                <a:solidFill>
                  <a:schemeClr val="bg1"/>
                </a:solidFill>
              </a:rPr>
              <a:t>;</a:t>
            </a:r>
            <a:r>
              <a:rPr lang="pl-PL" sz="2000" dirty="0" smtClean="0">
                <a:solidFill>
                  <a:schemeClr val="bg1"/>
                </a:solidFill>
              </a:rPr>
              <a:t> najważniejsza typologia – </a:t>
            </a:r>
            <a:r>
              <a:rPr lang="pl-PL" sz="2000" i="1" dirty="0" err="1" smtClean="0">
                <a:solidFill>
                  <a:schemeClr val="bg1"/>
                </a:solidFill>
              </a:rPr>
              <a:t>exhibitoria</a:t>
            </a:r>
            <a:r>
              <a:rPr lang="pl-PL" sz="2000" i="1" dirty="0" smtClean="0">
                <a:solidFill>
                  <a:schemeClr val="bg1"/>
                </a:solidFill>
              </a:rPr>
              <a:t> </a:t>
            </a:r>
            <a:r>
              <a:rPr lang="pl-PL" sz="2000" dirty="0" smtClean="0">
                <a:solidFill>
                  <a:schemeClr val="bg1"/>
                </a:solidFill>
              </a:rPr>
              <a:t>i</a:t>
            </a:r>
            <a:r>
              <a:rPr lang="pl-PL" sz="2000" i="1" dirty="0" smtClean="0">
                <a:solidFill>
                  <a:schemeClr val="bg1"/>
                </a:solidFill>
              </a:rPr>
              <a:t> </a:t>
            </a:r>
            <a:r>
              <a:rPr lang="pl-PL" sz="2000" i="1" dirty="0" err="1" smtClean="0">
                <a:solidFill>
                  <a:schemeClr val="bg1"/>
                </a:solidFill>
              </a:rPr>
              <a:t>restitutoria</a:t>
            </a:r>
            <a:r>
              <a:rPr lang="pl-PL" sz="2000" i="1" dirty="0" smtClean="0">
                <a:solidFill>
                  <a:schemeClr val="bg1"/>
                </a:solidFill>
              </a:rPr>
              <a:t> [</a:t>
            </a:r>
            <a:r>
              <a:rPr lang="pl-PL" sz="2000" i="1" dirty="0" err="1" smtClean="0">
                <a:solidFill>
                  <a:schemeClr val="bg1"/>
                </a:solidFill>
              </a:rPr>
              <a:t>decreta</a:t>
            </a:r>
            <a:r>
              <a:rPr lang="pl-PL" sz="2000" i="1" dirty="0" smtClean="0">
                <a:solidFill>
                  <a:schemeClr val="bg1"/>
                </a:solidFill>
              </a:rPr>
              <a:t>], </a:t>
            </a:r>
            <a:r>
              <a:rPr lang="pl-PL" sz="2000" i="1" dirty="0" err="1" smtClean="0">
                <a:solidFill>
                  <a:schemeClr val="bg1"/>
                </a:solidFill>
              </a:rPr>
              <a:t>prohibitoria</a:t>
            </a:r>
            <a:r>
              <a:rPr lang="pl-PL" sz="2000" dirty="0" smtClean="0">
                <a:solidFill>
                  <a:schemeClr val="bg1"/>
                </a:solidFill>
              </a:rPr>
              <a:t> </a:t>
            </a:r>
            <a:r>
              <a:rPr lang="pl-PL" sz="2000" i="1" dirty="0" smtClean="0">
                <a:solidFill>
                  <a:schemeClr val="bg1"/>
                </a:solidFill>
              </a:rPr>
              <a:t>[</a:t>
            </a:r>
            <a:r>
              <a:rPr lang="pl-PL" sz="2000" dirty="0" smtClean="0">
                <a:solidFill>
                  <a:schemeClr val="bg1"/>
                </a:solidFill>
              </a:rPr>
              <a:t>właściwy</a:t>
            </a:r>
            <a:r>
              <a:rPr lang="pl-PL" sz="2000" i="1" dirty="0" smtClean="0">
                <a:solidFill>
                  <a:schemeClr val="bg1"/>
                </a:solidFill>
              </a:rPr>
              <a:t> </a:t>
            </a:r>
            <a:r>
              <a:rPr lang="pl-PL" sz="2000" i="1" dirty="0" err="1" smtClean="0">
                <a:solidFill>
                  <a:schemeClr val="bg1"/>
                </a:solidFill>
              </a:rPr>
              <a:t>interdictum</a:t>
            </a:r>
            <a:r>
              <a:rPr lang="pl-PL" sz="2000" i="1" dirty="0" smtClean="0">
                <a:solidFill>
                  <a:schemeClr val="bg1"/>
                </a:solidFill>
              </a:rPr>
              <a:t>]</a:t>
            </a:r>
            <a:r>
              <a:rPr lang="pl-PL" sz="2000" dirty="0" smtClean="0">
                <a:solidFill>
                  <a:schemeClr val="bg1"/>
                </a:solidFill>
              </a:rPr>
              <a:t>) - w procesie </a:t>
            </a:r>
            <a:r>
              <a:rPr lang="pl-PL" sz="2000" i="1" dirty="0" err="1" smtClean="0">
                <a:solidFill>
                  <a:schemeClr val="bg1"/>
                </a:solidFill>
              </a:rPr>
              <a:t>cognitio</a:t>
            </a:r>
            <a:r>
              <a:rPr lang="pl-PL" sz="2000" i="1" dirty="0" smtClean="0">
                <a:solidFill>
                  <a:schemeClr val="bg1"/>
                </a:solidFill>
              </a:rPr>
              <a:t> extra </a:t>
            </a:r>
            <a:r>
              <a:rPr lang="pl-PL" sz="2000" i="1" dirty="0" err="1" smtClean="0">
                <a:solidFill>
                  <a:schemeClr val="bg1"/>
                </a:solidFill>
              </a:rPr>
              <a:t>ordinem</a:t>
            </a:r>
            <a:r>
              <a:rPr lang="pl-PL" sz="2000" dirty="0" smtClean="0">
                <a:solidFill>
                  <a:schemeClr val="bg1"/>
                </a:solidFill>
              </a:rPr>
              <a:t> interdykty stały się rodzajem </a:t>
            </a:r>
            <a:r>
              <a:rPr lang="pl-PL" sz="2000" i="1" dirty="0" err="1" smtClean="0">
                <a:solidFill>
                  <a:schemeClr val="bg1"/>
                </a:solidFill>
              </a:rPr>
              <a:t>actio</a:t>
            </a:r>
            <a:r>
              <a:rPr lang="pl-PL" sz="2000" dirty="0" smtClean="0">
                <a:solidFill>
                  <a:schemeClr val="bg1"/>
                </a:solidFill>
              </a:rPr>
              <a:t>, przy zachowaniu odrębności terminologicznej</a:t>
            </a:r>
            <a:endParaRPr lang="pl-PL" sz="2000" dirty="0">
              <a:solidFill>
                <a:srgbClr val="FFFF00"/>
              </a:solidFill>
            </a:endParaRPr>
          </a:p>
          <a:p>
            <a:pPr marL="0" indent="0"/>
            <a:r>
              <a:rPr lang="pl-PL" sz="2000" dirty="0" smtClean="0">
                <a:solidFill>
                  <a:srgbClr val="FFFF00"/>
                </a:solidFill>
              </a:rPr>
              <a:t>3. </a:t>
            </a:r>
            <a:r>
              <a:rPr lang="pl-PL" sz="2000" b="1" i="1" dirty="0" err="1" smtClean="0">
                <a:solidFill>
                  <a:srgbClr val="FFFF00"/>
                </a:solidFill>
              </a:rPr>
              <a:t>Episcopalis</a:t>
            </a:r>
            <a:r>
              <a:rPr lang="pl-PL" sz="2000" b="1" i="1" dirty="0" smtClean="0">
                <a:solidFill>
                  <a:srgbClr val="FFFF00"/>
                </a:solidFill>
              </a:rPr>
              <a:t> </a:t>
            </a:r>
            <a:r>
              <a:rPr lang="pl-PL" sz="2000" b="1" i="1" dirty="0" err="1" smtClean="0">
                <a:solidFill>
                  <a:srgbClr val="FFFF00"/>
                </a:solidFill>
              </a:rPr>
              <a:t>audientia</a:t>
            </a:r>
            <a:r>
              <a:rPr lang="pl-PL" sz="2000" i="1" dirty="0" smtClean="0">
                <a:solidFill>
                  <a:srgbClr val="FFFF00"/>
                </a:solidFill>
              </a:rPr>
              <a:t> </a:t>
            </a:r>
            <a:r>
              <a:rPr lang="pl-PL" sz="2000" dirty="0" smtClean="0">
                <a:solidFill>
                  <a:schemeClr val="bg1"/>
                </a:solidFill>
              </a:rPr>
              <a:t>–</a:t>
            </a:r>
            <a:r>
              <a:rPr lang="pl-PL" sz="2000" dirty="0" smtClean="0">
                <a:solidFill>
                  <a:srgbClr val="FFFF00"/>
                </a:solidFill>
              </a:rPr>
              <a:t> </a:t>
            </a:r>
            <a:r>
              <a:rPr lang="pl-PL" sz="1800" dirty="0" smtClean="0">
                <a:solidFill>
                  <a:schemeClr val="bg1"/>
                </a:solidFill>
              </a:rPr>
              <a:t>znany w gminach chrześcijańskich od C. Th. 1.27.1 (a. 318) alternatywa dla sądownictwa państwowego; </a:t>
            </a:r>
            <a:r>
              <a:rPr lang="pl-PL" sz="1800" dirty="0" err="1" smtClean="0">
                <a:solidFill>
                  <a:schemeClr val="bg1"/>
                </a:solidFill>
              </a:rPr>
              <a:t>Nov</a:t>
            </a:r>
            <a:r>
              <a:rPr lang="pl-PL" sz="1800" dirty="0" smtClean="0">
                <a:solidFill>
                  <a:schemeClr val="bg1"/>
                </a:solidFill>
              </a:rPr>
              <a:t>. Val. 35 (a. 452) – wykonalność na żądanie stron; </a:t>
            </a:r>
            <a:r>
              <a:rPr lang="pl-PL" sz="1800" dirty="0" err="1" smtClean="0">
                <a:solidFill>
                  <a:schemeClr val="bg1"/>
                </a:solidFill>
              </a:rPr>
              <a:t>Nov</a:t>
            </a:r>
            <a:r>
              <a:rPr lang="pl-PL" sz="1800" dirty="0" smtClean="0">
                <a:solidFill>
                  <a:schemeClr val="bg1"/>
                </a:solidFill>
              </a:rPr>
              <a:t>. </a:t>
            </a:r>
            <a:r>
              <a:rPr lang="pl-PL" sz="1800" dirty="0" err="1" smtClean="0">
                <a:solidFill>
                  <a:schemeClr val="bg1"/>
                </a:solidFill>
              </a:rPr>
              <a:t>Iust</a:t>
            </a:r>
            <a:r>
              <a:rPr lang="pl-PL" sz="1800" dirty="0" smtClean="0">
                <a:solidFill>
                  <a:schemeClr val="bg1"/>
                </a:solidFill>
              </a:rPr>
              <a:t>. 123.21 (a. 546) – państwowa kontrola orzeczeń biskupich</a:t>
            </a:r>
            <a:r>
              <a:rPr lang="pl-PL" sz="2000" i="1" dirty="0" smtClean="0">
                <a:solidFill>
                  <a:srgbClr val="FFFF00"/>
                </a:solidFill>
              </a:rPr>
              <a:t> </a:t>
            </a:r>
            <a:endParaRPr lang="pl-PL" sz="2000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261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9309" y="83127"/>
            <a:ext cx="11961091" cy="6668655"/>
          </a:xfrm>
        </p:spPr>
        <p:txBody>
          <a:bodyPr/>
          <a:lstStyle/>
          <a:p>
            <a:pPr marL="0" indent="0"/>
            <a:r>
              <a:rPr lang="pl-PL" sz="2400" b="1" dirty="0" smtClean="0">
                <a:solidFill>
                  <a:srgbClr val="FFFF00"/>
                </a:solidFill>
              </a:rPr>
              <a:t>Sądowa ochrona </a:t>
            </a:r>
          </a:p>
          <a:p>
            <a:pPr marL="0" indent="0"/>
            <a:r>
              <a:rPr lang="pl-PL" sz="2400" b="1" dirty="0" smtClean="0">
                <a:solidFill>
                  <a:srgbClr val="FFC000"/>
                </a:solidFill>
              </a:rPr>
              <a:t>Przyczyny pojawienia się sądowego wymiaru sprawiedliwości</a:t>
            </a:r>
            <a:r>
              <a:rPr lang="pl-PL" sz="2400" dirty="0" smtClean="0"/>
              <a:t> – uniwersalne korzenie u ludzi (rola autorytetu wiodących jednostek - korzenie przedludzkie)</a:t>
            </a:r>
          </a:p>
          <a:p>
            <a:pPr>
              <a:spcBef>
                <a:spcPts val="0"/>
              </a:spcBef>
            </a:pPr>
            <a:r>
              <a:rPr lang="pl-PL" sz="2400" b="1" dirty="0" smtClean="0">
                <a:solidFill>
                  <a:srgbClr val="FFC000"/>
                </a:solidFill>
              </a:rPr>
              <a:t>Ogólne cechy procesu rzymskiego</a:t>
            </a:r>
            <a:r>
              <a:rPr lang="pl-PL" sz="2400" b="1" dirty="0" smtClean="0">
                <a:solidFill>
                  <a:srgbClr val="FFFF00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pl-PL" sz="2400" dirty="0" smtClean="0">
                <a:solidFill>
                  <a:srgbClr val="FFFF00"/>
                </a:solidFill>
              </a:rPr>
              <a:t>– </a:t>
            </a:r>
            <a:r>
              <a:rPr lang="pl-PL" sz="2200" i="1" dirty="0" smtClean="0">
                <a:solidFill>
                  <a:srgbClr val="FFFF00"/>
                </a:solidFill>
              </a:rPr>
              <a:t>DIES FASTI</a:t>
            </a:r>
            <a:r>
              <a:rPr lang="pl-PL" sz="2200" dirty="0" smtClean="0">
                <a:solidFill>
                  <a:srgbClr val="FFFF00"/>
                </a:solidFill>
              </a:rPr>
              <a:t> i </a:t>
            </a:r>
            <a:r>
              <a:rPr lang="pl-PL" sz="2200" i="1" dirty="0" smtClean="0">
                <a:solidFill>
                  <a:srgbClr val="FFFF00"/>
                </a:solidFill>
              </a:rPr>
              <a:t>DIES NEFASTI</a:t>
            </a:r>
            <a:r>
              <a:rPr lang="pl-PL" sz="2200" dirty="0" smtClean="0">
                <a:solidFill>
                  <a:srgbClr val="FFFF00"/>
                </a:solidFill>
              </a:rPr>
              <a:t> (religia rzymska)</a:t>
            </a:r>
          </a:p>
          <a:p>
            <a:r>
              <a:rPr lang="pl-PL" sz="2200" dirty="0" smtClean="0"/>
              <a:t>Na </a:t>
            </a:r>
            <a:r>
              <a:rPr lang="pl-PL" sz="2200" dirty="0"/>
              <a:t>podstawie </a:t>
            </a:r>
            <a:r>
              <a:rPr lang="pl-PL" sz="2200" b="1" i="1" dirty="0" err="1"/>
              <a:t>iurisdictio</a:t>
            </a:r>
            <a:r>
              <a:rPr lang="pl-PL" sz="2200" dirty="0"/>
              <a:t> (</a:t>
            </a:r>
            <a:r>
              <a:rPr lang="pl-PL" sz="2200" i="1" dirty="0" err="1"/>
              <a:t>ius</a:t>
            </a:r>
            <a:r>
              <a:rPr lang="pl-PL" sz="2200" i="1" dirty="0"/>
              <a:t> </a:t>
            </a:r>
            <a:r>
              <a:rPr lang="pl-PL" sz="2200" i="1" dirty="0" err="1" smtClean="0"/>
              <a:t>dicere</a:t>
            </a:r>
            <a:r>
              <a:rPr lang="pl-PL" sz="2200" dirty="0" smtClean="0"/>
              <a:t>: urzędnicy wyposażeni w </a:t>
            </a:r>
            <a:r>
              <a:rPr lang="pl-PL" sz="2200" i="1" dirty="0" smtClean="0"/>
              <a:t>imperium </a:t>
            </a:r>
            <a:r>
              <a:rPr lang="pl-PL" sz="2200" dirty="0" smtClean="0"/>
              <a:t>udzielali </a:t>
            </a:r>
            <a:r>
              <a:rPr lang="pl-PL" sz="2200" dirty="0"/>
              <a:t>środków ochrony </a:t>
            </a:r>
            <a:r>
              <a:rPr lang="pl-PL" sz="2200" dirty="0" smtClean="0"/>
              <a:t>prawnej</a:t>
            </a:r>
            <a:r>
              <a:rPr lang="pl-PL" sz="2200" dirty="0"/>
              <a:t> </a:t>
            </a:r>
            <a:r>
              <a:rPr lang="pl-PL" sz="2200" dirty="0" smtClean="0"/>
              <a:t>– </a:t>
            </a:r>
            <a:r>
              <a:rPr lang="pl-PL" sz="2200" i="1" dirty="0" err="1" smtClean="0">
                <a:solidFill>
                  <a:srgbClr val="FFFF00"/>
                </a:solidFill>
              </a:rPr>
              <a:t>actio</a:t>
            </a:r>
            <a:r>
              <a:rPr lang="pl-PL" sz="2200" i="1" dirty="0" smtClean="0">
                <a:solidFill>
                  <a:srgbClr val="FFFF00"/>
                </a:solidFill>
              </a:rPr>
              <a:t> </a:t>
            </a:r>
            <a:r>
              <a:rPr lang="pl-PL" sz="2200" dirty="0" smtClean="0">
                <a:solidFill>
                  <a:schemeClr val="bg1"/>
                </a:solidFill>
              </a:rPr>
              <a:t>(efekt REPUBLIKAŃSKIEJ FORMY RZĄDÓW/brak rozróżnienia prawa materialnego </a:t>
            </a:r>
            <a:r>
              <a:rPr lang="pl-PL" sz="2200" dirty="0">
                <a:solidFill>
                  <a:schemeClr val="bg1"/>
                </a:solidFill>
              </a:rPr>
              <a:t>i formalnego: otrzymam ochronę procesową, a więc </a:t>
            </a:r>
            <a:r>
              <a:rPr lang="pl-PL" sz="2200" dirty="0" smtClean="0">
                <a:solidFill>
                  <a:schemeClr val="bg1"/>
                </a:solidFill>
              </a:rPr>
              <a:t>mam uprawnienie) – zmiana: </a:t>
            </a:r>
            <a:r>
              <a:rPr lang="pl-PL" sz="2200" i="1" dirty="0" err="1" smtClean="0">
                <a:solidFill>
                  <a:schemeClr val="bg1"/>
                </a:solidFill>
              </a:rPr>
              <a:t>cognitio</a:t>
            </a:r>
            <a:r>
              <a:rPr lang="pl-PL" sz="2200" dirty="0" smtClean="0">
                <a:solidFill>
                  <a:schemeClr val="bg1"/>
                </a:solidFill>
              </a:rPr>
              <a:t> </a:t>
            </a:r>
            <a:r>
              <a:rPr lang="pl-PL" sz="2200" i="1" dirty="0" smtClean="0">
                <a:solidFill>
                  <a:schemeClr val="bg1"/>
                </a:solidFill>
              </a:rPr>
              <a:t>extra </a:t>
            </a:r>
            <a:r>
              <a:rPr lang="pl-PL" sz="2200" i="1" dirty="0" err="1" smtClean="0">
                <a:solidFill>
                  <a:schemeClr val="bg1"/>
                </a:solidFill>
              </a:rPr>
              <a:t>ordinem</a:t>
            </a:r>
            <a:endParaRPr lang="pl-PL" sz="2200" i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pl-PL" sz="2200" b="1" i="1" dirty="0" err="1" smtClean="0">
                <a:solidFill>
                  <a:srgbClr val="FFFF00"/>
                </a:solidFill>
              </a:rPr>
              <a:t>Iudicia</a:t>
            </a:r>
            <a:r>
              <a:rPr lang="pl-PL" sz="2200" b="1" i="1" dirty="0" smtClean="0">
                <a:solidFill>
                  <a:srgbClr val="FFFF00"/>
                </a:solidFill>
              </a:rPr>
              <a:t> </a:t>
            </a:r>
            <a:r>
              <a:rPr lang="pl-PL" sz="2200" b="1" i="1" dirty="0" err="1" smtClean="0">
                <a:solidFill>
                  <a:srgbClr val="FFFF00"/>
                </a:solidFill>
              </a:rPr>
              <a:t>privata</a:t>
            </a:r>
            <a:r>
              <a:rPr lang="pl-PL" sz="2200" i="1" dirty="0" smtClean="0"/>
              <a:t>– </a:t>
            </a:r>
            <a:r>
              <a:rPr lang="pl-PL" sz="2200" dirty="0" smtClean="0"/>
              <a:t>urzędnik nie </a:t>
            </a:r>
            <a:r>
              <a:rPr lang="pl-PL" sz="2200" dirty="0"/>
              <a:t>rozstrzygał sporu, lecz zbadawszy </a:t>
            </a:r>
            <a:r>
              <a:rPr lang="pl-PL" sz="2200" dirty="0" smtClean="0"/>
              <a:t>kwestię tylko </a:t>
            </a:r>
            <a:r>
              <a:rPr lang="pl-PL" sz="2200" dirty="0"/>
              <a:t>upoważniał do tego sędziego prywatnego lub zespół </a:t>
            </a:r>
            <a:r>
              <a:rPr lang="pl-PL" sz="2200" dirty="0" smtClean="0"/>
              <a:t>sędziów (odrębnie </a:t>
            </a:r>
            <a:r>
              <a:rPr lang="pl-PL" sz="2200" i="1" dirty="0" err="1" smtClean="0"/>
              <a:t>iudicia</a:t>
            </a:r>
            <a:r>
              <a:rPr lang="pl-PL" sz="2200" i="1" dirty="0" smtClean="0"/>
              <a:t> </a:t>
            </a:r>
            <a:r>
              <a:rPr lang="pl-PL" sz="2200" i="1" dirty="0" err="1" smtClean="0"/>
              <a:t>publica</a:t>
            </a:r>
            <a:r>
              <a:rPr lang="pl-PL" sz="2200" i="1" dirty="0" smtClean="0"/>
              <a:t> </a:t>
            </a:r>
            <a:r>
              <a:rPr lang="pl-PL" sz="2200" dirty="0" smtClean="0"/>
              <a:t>– jedność badania i rozstrzygania) </a:t>
            </a:r>
          </a:p>
          <a:p>
            <a:pPr>
              <a:buFontTx/>
              <a:buChar char="-"/>
            </a:pPr>
            <a:r>
              <a:rPr lang="pl-PL" sz="2200" dirty="0" smtClean="0"/>
              <a:t>społeczeństwo rzymskie to federacja ojców rodzin (lista sędziów – zgoda stron lub losowo urzędnik posiadający </a:t>
            </a:r>
            <a:r>
              <a:rPr lang="pl-PL" sz="2200" i="1" dirty="0" err="1" smtClean="0"/>
              <a:t>iurisdictio</a:t>
            </a:r>
            <a:r>
              <a:rPr lang="pl-PL" sz="2200" dirty="0" smtClean="0"/>
              <a:t>); kształtowanie reguł właściwości rzeczowej i miejscowej (m.in. </a:t>
            </a:r>
            <a:r>
              <a:rPr lang="pl-PL" sz="2200" i="1" dirty="0" err="1" smtClean="0"/>
              <a:t>actor</a:t>
            </a:r>
            <a:r>
              <a:rPr lang="pl-PL" sz="2200" i="1" dirty="0" smtClean="0"/>
              <a:t> </a:t>
            </a:r>
            <a:r>
              <a:rPr lang="pl-PL" sz="2200" i="1" dirty="0" err="1" smtClean="0"/>
              <a:t>sequitur</a:t>
            </a:r>
            <a:r>
              <a:rPr lang="pl-PL" sz="2200" i="1" dirty="0" smtClean="0"/>
              <a:t> forum rei</a:t>
            </a:r>
            <a:r>
              <a:rPr lang="pl-PL" sz="2200" dirty="0" smtClean="0"/>
              <a:t>)</a:t>
            </a:r>
          </a:p>
          <a:p>
            <a:r>
              <a:rPr lang="pl-PL" sz="2200" dirty="0"/>
              <a:t> </a:t>
            </a:r>
            <a:r>
              <a:rPr lang="pl-PL" sz="2200" i="1" dirty="0" err="1" smtClean="0"/>
              <a:t>Praetor</a:t>
            </a:r>
            <a:r>
              <a:rPr lang="pl-PL" sz="2200" dirty="0" smtClean="0"/>
              <a:t> (i inny urzędnik posiadający </a:t>
            </a:r>
            <a:r>
              <a:rPr lang="pl-PL" sz="2200" i="1" dirty="0" err="1" smtClean="0"/>
              <a:t>iurisdictio</a:t>
            </a:r>
            <a:r>
              <a:rPr lang="pl-PL" sz="2200" dirty="0" smtClean="0"/>
              <a:t>)</a:t>
            </a:r>
            <a:r>
              <a:rPr lang="pl-PL" sz="2200" i="1" dirty="0" smtClean="0"/>
              <a:t> </a:t>
            </a:r>
            <a:r>
              <a:rPr lang="pl-PL" sz="2200" dirty="0" smtClean="0"/>
              <a:t>przyznawał </a:t>
            </a:r>
            <a:r>
              <a:rPr lang="pl-PL" sz="2200" dirty="0"/>
              <a:t>skargę lub jej odmawiał wbrew </a:t>
            </a:r>
            <a:r>
              <a:rPr lang="pl-PL" sz="2200" dirty="0" smtClean="0"/>
              <a:t>normom </a:t>
            </a:r>
            <a:r>
              <a:rPr lang="pl-PL" sz="2200" i="1" dirty="0" err="1" smtClean="0"/>
              <a:t>ius</a:t>
            </a:r>
            <a:r>
              <a:rPr lang="pl-PL" sz="2200" i="1" dirty="0" smtClean="0"/>
              <a:t> </a:t>
            </a:r>
            <a:r>
              <a:rPr lang="pl-PL" sz="2200" i="1" dirty="0" err="1" smtClean="0"/>
              <a:t>civile</a:t>
            </a:r>
            <a:r>
              <a:rPr lang="pl-PL" sz="2200" i="1" dirty="0" smtClean="0"/>
              <a:t> – </a:t>
            </a:r>
            <a:r>
              <a:rPr lang="pl-PL" sz="2200" i="1" dirty="0" err="1" smtClean="0"/>
              <a:t>mos</a:t>
            </a:r>
            <a:r>
              <a:rPr lang="pl-PL" sz="2200" i="1" dirty="0" smtClean="0"/>
              <a:t> </a:t>
            </a:r>
            <a:r>
              <a:rPr lang="pl-PL" sz="2200" i="1" dirty="0" err="1" smtClean="0"/>
              <a:t>maiorum</a:t>
            </a:r>
            <a:r>
              <a:rPr lang="pl-PL" sz="2200" i="1" dirty="0" smtClean="0"/>
              <a:t> </a:t>
            </a:r>
            <a:r>
              <a:rPr lang="pl-PL" sz="2200" dirty="0" smtClean="0"/>
              <a:t>oraz</a:t>
            </a:r>
            <a:r>
              <a:rPr lang="pl-PL" sz="2200" i="1" dirty="0" smtClean="0"/>
              <a:t> </a:t>
            </a:r>
            <a:r>
              <a:rPr lang="pl-PL" sz="2200" i="1" dirty="0" err="1" smtClean="0"/>
              <a:t>leges</a:t>
            </a:r>
            <a:r>
              <a:rPr lang="pl-PL" sz="2200" dirty="0" smtClean="0"/>
              <a:t>, </a:t>
            </a:r>
            <a:r>
              <a:rPr lang="pl-PL" sz="2200" dirty="0"/>
              <a:t>pozostawiając je </a:t>
            </a:r>
            <a:r>
              <a:rPr lang="pl-PL" sz="2200" dirty="0" smtClean="0"/>
              <a:t>formalnie bez zmiany (zmiana prawa materialnego – kształtowanie </a:t>
            </a:r>
            <a:r>
              <a:rPr lang="pl-PL" sz="2200" i="1" dirty="0" err="1" smtClean="0"/>
              <a:t>ius</a:t>
            </a:r>
            <a:r>
              <a:rPr lang="pl-PL" sz="2200" i="1" dirty="0" smtClean="0"/>
              <a:t> honorarium</a:t>
            </a:r>
            <a:r>
              <a:rPr lang="pl-PL" sz="2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63612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9309" y="83127"/>
            <a:ext cx="11961091" cy="6668655"/>
          </a:xfrm>
        </p:spPr>
        <p:txBody>
          <a:bodyPr/>
          <a:lstStyle/>
          <a:p>
            <a:r>
              <a:rPr lang="pl-PL" sz="2000" dirty="0" smtClean="0"/>
              <a:t>Konsekwencją </a:t>
            </a:r>
            <a:r>
              <a:rPr lang="pl-PL" sz="2000" dirty="0" err="1" smtClean="0"/>
              <a:t>ww</a:t>
            </a:r>
            <a:r>
              <a:rPr lang="pl-PL" sz="2000" dirty="0" smtClean="0"/>
              <a:t> </a:t>
            </a:r>
            <a:r>
              <a:rPr lang="pl-PL" sz="2000" dirty="0" smtClean="0"/>
              <a:t>zjawisk </a:t>
            </a:r>
            <a:r>
              <a:rPr lang="pl-PL" sz="2000" dirty="0" smtClean="0"/>
              <a:t>oraz historycznych wydarzeń: </a:t>
            </a:r>
            <a:r>
              <a:rPr lang="pl-PL" sz="2000" b="1" dirty="0">
                <a:solidFill>
                  <a:srgbClr val="FFFF00"/>
                </a:solidFill>
              </a:rPr>
              <a:t>d</a:t>
            </a:r>
            <a:r>
              <a:rPr lang="pl-PL" sz="2000" b="1" dirty="0" smtClean="0">
                <a:solidFill>
                  <a:srgbClr val="FFFF00"/>
                </a:solidFill>
              </a:rPr>
              <a:t>wufazowość postępowania w przypadku </a:t>
            </a:r>
            <a:r>
              <a:rPr lang="pl-PL" sz="2000" b="1" dirty="0" err="1" smtClean="0">
                <a:solidFill>
                  <a:srgbClr val="FFFF00"/>
                </a:solidFill>
              </a:rPr>
              <a:t>iudicia</a:t>
            </a:r>
            <a:r>
              <a:rPr lang="pl-PL" sz="2000" b="1" dirty="0" smtClean="0">
                <a:solidFill>
                  <a:srgbClr val="FFFF00"/>
                </a:solidFill>
              </a:rPr>
              <a:t> </a:t>
            </a:r>
            <a:r>
              <a:rPr lang="pl-PL" sz="2000" b="1" dirty="0" err="1" smtClean="0">
                <a:solidFill>
                  <a:srgbClr val="FFFF00"/>
                </a:solidFill>
              </a:rPr>
              <a:t>privata</a:t>
            </a:r>
            <a:r>
              <a:rPr lang="pl-PL" sz="2000" b="1" dirty="0" smtClean="0">
                <a:solidFill>
                  <a:srgbClr val="FFFF00"/>
                </a:solidFill>
              </a:rPr>
              <a:t> </a:t>
            </a:r>
            <a:r>
              <a:rPr lang="pl-PL" sz="2000" dirty="0" smtClean="0">
                <a:solidFill>
                  <a:srgbClr val="FFFF00"/>
                </a:solidFill>
              </a:rPr>
              <a:t>(proces </a:t>
            </a:r>
            <a:r>
              <a:rPr lang="pl-PL" sz="2000" dirty="0" err="1" smtClean="0">
                <a:solidFill>
                  <a:srgbClr val="FFFF00"/>
                </a:solidFill>
              </a:rPr>
              <a:t>legisakcyjny</a:t>
            </a:r>
            <a:r>
              <a:rPr lang="pl-PL" sz="2000" dirty="0" smtClean="0">
                <a:solidFill>
                  <a:srgbClr val="FFFF00"/>
                </a:solidFill>
              </a:rPr>
              <a:t> i </a:t>
            </a:r>
            <a:r>
              <a:rPr lang="pl-PL" sz="2000" dirty="0" err="1" smtClean="0">
                <a:solidFill>
                  <a:srgbClr val="FFFF00"/>
                </a:solidFill>
              </a:rPr>
              <a:t>formularny</a:t>
            </a:r>
            <a:r>
              <a:rPr lang="pl-PL" sz="2000" dirty="0" smtClean="0">
                <a:solidFill>
                  <a:srgbClr val="FFFF00"/>
                </a:solidFill>
              </a:rPr>
              <a:t>/formułkowy)</a:t>
            </a:r>
            <a:endParaRPr lang="pl-PL" sz="2000" i="1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pl-PL" sz="2000" i="1" dirty="0" smtClean="0">
                <a:solidFill>
                  <a:srgbClr val="FFC000"/>
                </a:solidFill>
              </a:rPr>
              <a:t>in iure</a:t>
            </a:r>
            <a:r>
              <a:rPr lang="pl-PL" sz="2000" dirty="0" smtClean="0"/>
              <a:t>: </a:t>
            </a:r>
            <a:r>
              <a:rPr lang="pl-PL" sz="2000" dirty="0"/>
              <a:t>pretor prowadził proces i rozstrzygał kwestie prawne przez przyznanie </a:t>
            </a:r>
            <a:r>
              <a:rPr lang="pl-PL" sz="2000" dirty="0" smtClean="0"/>
              <a:t>skargi (niekiedy oznaczało to jej </a:t>
            </a:r>
            <a:r>
              <a:rPr lang="pl-PL" sz="2000" dirty="0"/>
              <a:t>nowe sformułowanie lub </a:t>
            </a:r>
            <a:r>
              <a:rPr lang="pl-PL" sz="2000" dirty="0" smtClean="0"/>
              <a:t>stworzenie)</a:t>
            </a:r>
          </a:p>
          <a:p>
            <a:pPr>
              <a:buFontTx/>
              <a:buChar char="-"/>
            </a:pPr>
            <a:r>
              <a:rPr lang="pl-PL" sz="2000" i="1" dirty="0" err="1" smtClean="0">
                <a:solidFill>
                  <a:srgbClr val="FFC000"/>
                </a:solidFill>
              </a:rPr>
              <a:t>apud</a:t>
            </a:r>
            <a:r>
              <a:rPr lang="pl-PL" sz="2000" i="1" dirty="0" smtClean="0">
                <a:solidFill>
                  <a:srgbClr val="FFC000"/>
                </a:solidFill>
              </a:rPr>
              <a:t> </a:t>
            </a:r>
            <a:r>
              <a:rPr lang="pl-PL" sz="2000" i="1" dirty="0" err="1" smtClean="0">
                <a:solidFill>
                  <a:srgbClr val="FFC000"/>
                </a:solidFill>
              </a:rPr>
              <a:t>iudicem</a:t>
            </a:r>
            <a:r>
              <a:rPr lang="pl-PL" sz="2000" dirty="0" smtClean="0"/>
              <a:t>: z reguły jeden sędzia prywatny (</a:t>
            </a:r>
            <a:r>
              <a:rPr lang="pl-PL" sz="2000" i="1" dirty="0" err="1" smtClean="0"/>
              <a:t>iudex</a:t>
            </a:r>
            <a:r>
              <a:rPr lang="pl-PL" sz="2000" i="1" dirty="0" smtClean="0"/>
              <a:t> </a:t>
            </a:r>
            <a:r>
              <a:rPr lang="pl-PL" sz="2000" i="1" dirty="0" err="1" smtClean="0"/>
              <a:t>unus</a:t>
            </a:r>
            <a:r>
              <a:rPr lang="pl-PL" sz="2000" i="1" dirty="0" smtClean="0"/>
              <a:t>/</a:t>
            </a:r>
            <a:r>
              <a:rPr lang="pl-PL" sz="2000" i="1" dirty="0" err="1" smtClean="0"/>
              <a:t>iudex</a:t>
            </a:r>
            <a:r>
              <a:rPr lang="pl-PL" sz="2000" i="1" dirty="0" smtClean="0"/>
              <a:t> </a:t>
            </a:r>
            <a:r>
              <a:rPr lang="pl-PL" sz="2000" i="1" dirty="0" err="1" smtClean="0"/>
              <a:t>privatus</a:t>
            </a:r>
            <a:r>
              <a:rPr lang="pl-PL" sz="2000" dirty="0" smtClean="0"/>
              <a:t>) wydawał </a:t>
            </a:r>
            <a:r>
              <a:rPr lang="pl-PL" sz="2000" dirty="0"/>
              <a:t>wyrok bez uzasadnienia i bez możliwości </a:t>
            </a:r>
            <a:r>
              <a:rPr lang="pl-PL" sz="2000" dirty="0" smtClean="0"/>
              <a:t>odwołania (konsekwencja wyboru przez strony), rozstrzygnięcie w </a:t>
            </a:r>
            <a:r>
              <a:rPr lang="pl-PL" sz="2000" dirty="0"/>
              <a:t>postępowaniu dowodowym kwestii </a:t>
            </a:r>
            <a:r>
              <a:rPr lang="pl-PL" sz="2000" dirty="0" smtClean="0"/>
              <a:t>faktycznych (niekonieczna znajomość prawa)</a:t>
            </a:r>
            <a:endParaRPr lang="pl-PL" sz="2000" dirty="0" smtClean="0">
              <a:solidFill>
                <a:srgbClr val="FFFF00"/>
              </a:solidFill>
            </a:endParaRPr>
          </a:p>
          <a:p>
            <a:pPr marL="0" indent="0"/>
            <a:r>
              <a:rPr lang="pl-PL" sz="2000" b="1" dirty="0" smtClean="0">
                <a:solidFill>
                  <a:srgbClr val="FFFF00"/>
                </a:solidFill>
              </a:rPr>
              <a:t>Odejście od dwufazowości:</a:t>
            </a:r>
            <a:r>
              <a:rPr lang="pl-PL" sz="2000" dirty="0" smtClean="0">
                <a:solidFill>
                  <a:srgbClr val="FFFF00"/>
                </a:solidFill>
              </a:rPr>
              <a:t> proces </a:t>
            </a:r>
            <a:r>
              <a:rPr lang="pl-PL" sz="2000" b="1" i="1" dirty="0" err="1" smtClean="0">
                <a:solidFill>
                  <a:srgbClr val="FFFF00"/>
                </a:solidFill>
              </a:rPr>
              <a:t>cognitio</a:t>
            </a:r>
            <a:r>
              <a:rPr lang="pl-PL" sz="2000" b="1" i="1" dirty="0" smtClean="0">
                <a:solidFill>
                  <a:srgbClr val="FFFF00"/>
                </a:solidFill>
              </a:rPr>
              <a:t> extra </a:t>
            </a:r>
            <a:r>
              <a:rPr lang="pl-PL" sz="2000" b="1" i="1" dirty="0" err="1" smtClean="0">
                <a:solidFill>
                  <a:srgbClr val="FFFF00"/>
                </a:solidFill>
              </a:rPr>
              <a:t>ordinem</a:t>
            </a:r>
            <a:r>
              <a:rPr lang="pl-PL" sz="2000" dirty="0" smtClean="0">
                <a:solidFill>
                  <a:srgbClr val="FFFF00"/>
                </a:solidFill>
              </a:rPr>
              <a:t> </a:t>
            </a:r>
            <a:r>
              <a:rPr lang="pl-PL" sz="2000" dirty="0" smtClean="0"/>
              <a:t>– </a:t>
            </a:r>
            <a:r>
              <a:rPr lang="pl-PL" sz="2000" dirty="0"/>
              <a:t>geneza (schyłek republiki – namiestnicy </a:t>
            </a:r>
            <a:r>
              <a:rPr lang="pl-PL" sz="2000" dirty="0" smtClean="0"/>
              <a:t>rozstrzygający spory między </a:t>
            </a:r>
            <a:r>
              <a:rPr lang="pl-PL" sz="2000" dirty="0" err="1" smtClean="0"/>
              <a:t>peregrynami</a:t>
            </a:r>
            <a:r>
              <a:rPr lang="pl-PL" sz="2000" dirty="0" smtClean="0"/>
              <a:t>); </a:t>
            </a:r>
            <a:r>
              <a:rPr lang="pl-PL" sz="2000" dirty="0" err="1" smtClean="0"/>
              <a:t>princeps</a:t>
            </a:r>
            <a:r>
              <a:rPr lang="pl-PL" sz="2000" dirty="0" smtClean="0"/>
              <a:t> i urzędnicy cesarscy – jednoosobowo reguła (pomoc w orzekaniu – </a:t>
            </a:r>
            <a:r>
              <a:rPr lang="pl-PL" sz="2000" i="1" dirty="0" err="1" smtClean="0"/>
              <a:t>consilium</a:t>
            </a:r>
            <a:r>
              <a:rPr lang="pl-PL" sz="2000" dirty="0" smtClean="0"/>
              <a:t> i okres poklasyczny - zawodowi </a:t>
            </a:r>
            <a:r>
              <a:rPr lang="pl-PL" sz="2000" i="1" dirty="0" err="1" smtClean="0"/>
              <a:t>assessores</a:t>
            </a:r>
            <a:r>
              <a:rPr lang="pl-PL" sz="2000" dirty="0" smtClean="0"/>
              <a:t>:</a:t>
            </a:r>
            <a:r>
              <a:rPr lang="pl-PL" sz="2000" i="1" dirty="0" smtClean="0"/>
              <a:t> </a:t>
            </a:r>
            <a:r>
              <a:rPr lang="pl-PL" sz="2000" dirty="0" smtClean="0"/>
              <a:t>kształcenie prawników kontrolowane a następnie organizowane przez państwo: szkoły prawa w Bejrucie, Rzymie, Konstantynopolu i innych ośrodkach)</a:t>
            </a:r>
          </a:p>
          <a:p>
            <a:pPr marL="0" indent="0"/>
            <a:r>
              <a:rPr lang="pl-PL" sz="2000" b="1" dirty="0" smtClean="0">
                <a:solidFill>
                  <a:srgbClr val="FFFF00"/>
                </a:solidFill>
              </a:rPr>
              <a:t>Strony</a:t>
            </a:r>
            <a:r>
              <a:rPr lang="pl-PL" sz="2000" dirty="0" smtClean="0"/>
              <a:t> – </a:t>
            </a:r>
            <a:r>
              <a:rPr lang="pl-PL" sz="2000" i="1" dirty="0" err="1" smtClean="0"/>
              <a:t>actor-reus</a:t>
            </a:r>
            <a:r>
              <a:rPr lang="pl-PL" sz="2000" dirty="0" smtClean="0"/>
              <a:t>, </a:t>
            </a:r>
            <a:r>
              <a:rPr lang="pl-PL" sz="2000" i="1" dirty="0" smtClean="0"/>
              <a:t>tutor</a:t>
            </a:r>
            <a:r>
              <a:rPr lang="pl-PL" sz="2000" dirty="0" smtClean="0"/>
              <a:t> i </a:t>
            </a:r>
            <a:r>
              <a:rPr lang="pl-PL" sz="2000" i="1" dirty="0" err="1" smtClean="0"/>
              <a:t>curator</a:t>
            </a:r>
            <a:r>
              <a:rPr lang="pl-PL" sz="2000" dirty="0" smtClean="0"/>
              <a:t>, zastępcy procesowi (ustanowiony ustnie </a:t>
            </a:r>
            <a:r>
              <a:rPr lang="pl-PL" sz="2000" i="1" dirty="0" err="1" smtClean="0"/>
              <a:t>cognitor</a:t>
            </a:r>
            <a:r>
              <a:rPr lang="pl-PL" sz="2000" i="1" dirty="0" smtClean="0"/>
              <a:t>, </a:t>
            </a:r>
            <a:r>
              <a:rPr lang="pl-PL" sz="2000" dirty="0" smtClean="0"/>
              <a:t>zgłaszający się samodzielnie </a:t>
            </a:r>
            <a:r>
              <a:rPr lang="pl-PL" sz="2000" i="1" dirty="0" err="1" smtClean="0"/>
              <a:t>procurator</a:t>
            </a:r>
            <a:r>
              <a:rPr lang="pl-PL" sz="2000" i="1" dirty="0" smtClean="0"/>
              <a:t> - </a:t>
            </a:r>
            <a:r>
              <a:rPr lang="pl-PL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brak </a:t>
            </a:r>
            <a:r>
              <a:rPr lang="pl-P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wykształconego ostatecznie zastępstwa bezpośredniego w prawie rzymskim</a:t>
            </a:r>
            <a:r>
              <a:rPr lang="pl-PL" sz="2000" dirty="0" smtClean="0"/>
              <a:t>)</a:t>
            </a:r>
            <a:endParaRPr lang="pl-PL" sz="2000" dirty="0" smtClean="0"/>
          </a:p>
          <a:p>
            <a:pPr marL="0" indent="0"/>
            <a:r>
              <a:rPr lang="pl-PL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Zdolność procesowa a legitymacja procesowa</a:t>
            </a:r>
          </a:p>
          <a:p>
            <a:pPr marL="0" indent="0"/>
            <a:r>
              <a:rPr lang="pl-PL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Pomocnicy stron</a:t>
            </a:r>
            <a:r>
              <a:rPr lang="pl-P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(‚mówcy’ - </a:t>
            </a:r>
            <a:r>
              <a:rPr lang="pl-PL" sz="2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advocates</a:t>
            </a: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l-PL" sz="2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tabelliones</a:t>
            </a:r>
            <a:r>
              <a:rPr lang="pl-PL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zawodowi pisarze)</a:t>
            </a:r>
            <a:r>
              <a:rPr lang="pl-P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pl-P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Edykt pretorski – </a:t>
            </a:r>
            <a:r>
              <a:rPr lang="pl-PL" sz="2000" dirty="0" smtClean="0">
                <a:solidFill>
                  <a:schemeClr val="bg1"/>
                </a:solidFill>
                <a:effectLst/>
              </a:rPr>
              <a:t>pojawienie się osobnej kategorii – uprawnieni do</a:t>
            </a:r>
            <a:r>
              <a:rPr lang="pl-P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postulatio</a:t>
            </a:r>
            <a:r>
              <a:rPr lang="pl-PL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(składania </a:t>
            </a:r>
            <a:r>
              <a:rPr lang="pl-P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wniosków w fazie </a:t>
            </a:r>
            <a:r>
              <a:rPr lang="pl-PL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pl-PL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iure</a:t>
            </a: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różnorodne kategorie)</a:t>
            </a:r>
            <a:endParaRPr lang="pl-P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3635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-258618"/>
            <a:ext cx="12118109" cy="6386369"/>
          </a:xfrm>
        </p:spPr>
        <p:txBody>
          <a:bodyPr/>
          <a:lstStyle/>
          <a:p>
            <a:pPr marL="0" indent="0"/>
            <a:endParaRPr lang="pl-PL" sz="1800" dirty="0"/>
          </a:p>
          <a:p>
            <a:pPr marL="0" indent="0"/>
            <a:r>
              <a:rPr lang="pl-PL" sz="1800" b="1" dirty="0" smtClean="0">
                <a:solidFill>
                  <a:srgbClr val="FFFF00"/>
                </a:solidFill>
              </a:rPr>
              <a:t>Trzy </a:t>
            </a:r>
            <a:r>
              <a:rPr lang="pl-PL" sz="1800" b="1" dirty="0">
                <a:solidFill>
                  <a:srgbClr val="FFFF00"/>
                </a:solidFill>
              </a:rPr>
              <a:t>fazy kształtowania procesu rzymskiego</a:t>
            </a:r>
            <a:r>
              <a:rPr lang="pl-PL" sz="1800" dirty="0">
                <a:solidFill>
                  <a:srgbClr val="FFFF00"/>
                </a:solidFill>
              </a:rPr>
              <a:t>:</a:t>
            </a:r>
          </a:p>
          <a:p>
            <a:pPr marL="0" indent="0"/>
            <a:r>
              <a:rPr lang="pl-PL" sz="1800" b="1" dirty="0"/>
              <a:t>LEGISACKYJNY</a:t>
            </a:r>
            <a:r>
              <a:rPr lang="pl-PL" sz="1800" dirty="0"/>
              <a:t> </a:t>
            </a:r>
            <a:r>
              <a:rPr lang="pl-PL" sz="1800" dirty="0" smtClean="0"/>
              <a:t>– </a:t>
            </a:r>
            <a:r>
              <a:rPr lang="pl-PL" sz="1800" i="1" dirty="0" err="1" smtClean="0"/>
              <a:t>Comitia</a:t>
            </a:r>
            <a:r>
              <a:rPr lang="pl-PL" sz="1800" i="1" dirty="0" smtClean="0"/>
              <a:t> </a:t>
            </a:r>
            <a:r>
              <a:rPr lang="pl-PL" sz="1800" i="1" dirty="0" err="1" smtClean="0"/>
              <a:t>populi</a:t>
            </a:r>
            <a:r>
              <a:rPr lang="pl-PL" sz="1800" i="1" dirty="0" smtClean="0"/>
              <a:t> </a:t>
            </a:r>
            <a:r>
              <a:rPr lang="pl-PL" sz="1800" i="1" dirty="0" err="1" smtClean="0"/>
              <a:t>Romani</a:t>
            </a:r>
            <a:r>
              <a:rPr lang="pl-PL" sz="1800" i="1" dirty="0" smtClean="0"/>
              <a:t>: </a:t>
            </a:r>
            <a:r>
              <a:rPr lang="pl-PL" sz="1800" i="1" u="sng" dirty="0" smtClean="0">
                <a:solidFill>
                  <a:srgbClr val="FFFF00"/>
                </a:solidFill>
              </a:rPr>
              <a:t>lex</a:t>
            </a:r>
            <a:r>
              <a:rPr lang="pl-PL" sz="1800" dirty="0" smtClean="0">
                <a:solidFill>
                  <a:srgbClr val="FFFF00"/>
                </a:solidFill>
              </a:rPr>
              <a:t> </a:t>
            </a:r>
            <a:r>
              <a:rPr lang="pl-PL" sz="1800" dirty="0"/>
              <a:t>(</a:t>
            </a:r>
            <a:r>
              <a:rPr lang="pl-PL" sz="1800" i="1" dirty="0" err="1"/>
              <a:t>concilia</a:t>
            </a:r>
            <a:r>
              <a:rPr lang="pl-PL" sz="1800" i="1" dirty="0"/>
              <a:t> </a:t>
            </a:r>
            <a:r>
              <a:rPr lang="pl-PL" sz="1800" i="1" dirty="0" err="1" smtClean="0"/>
              <a:t>plebis</a:t>
            </a:r>
            <a:r>
              <a:rPr lang="pl-PL" sz="1800" i="1" dirty="0" smtClean="0"/>
              <a:t>: </a:t>
            </a:r>
            <a:r>
              <a:rPr lang="pl-PL" sz="1800" i="1" dirty="0" err="1" smtClean="0"/>
              <a:t>plebiscita</a:t>
            </a:r>
            <a:r>
              <a:rPr lang="pl-PL" sz="1800" i="1" dirty="0" smtClean="0"/>
              <a:t> – </a:t>
            </a:r>
            <a:r>
              <a:rPr lang="pl-PL" sz="1800" dirty="0" smtClean="0"/>
              <a:t>287 p.n.e. </a:t>
            </a:r>
            <a:r>
              <a:rPr lang="pl-PL" sz="1800" i="1" dirty="0" smtClean="0"/>
              <a:t>lex </a:t>
            </a:r>
            <a:r>
              <a:rPr lang="pl-PL" sz="1800" i="1" dirty="0" err="1" smtClean="0"/>
              <a:t>Hortensia</a:t>
            </a:r>
            <a:r>
              <a:rPr lang="pl-PL" sz="1800" dirty="0" smtClean="0"/>
              <a:t>) </a:t>
            </a:r>
            <a:r>
              <a:rPr lang="pl-PL" sz="1800" u="sng" dirty="0" smtClean="0">
                <a:solidFill>
                  <a:srgbClr val="FFFF00"/>
                </a:solidFill>
              </a:rPr>
              <a:t>+ </a:t>
            </a:r>
            <a:r>
              <a:rPr lang="pl-PL" sz="1800" i="1" u="sng" dirty="0" err="1" smtClean="0">
                <a:solidFill>
                  <a:srgbClr val="FFFF00"/>
                </a:solidFill>
              </a:rPr>
              <a:t>actio</a:t>
            </a:r>
            <a:r>
              <a:rPr lang="pl-PL" sz="1800" u="sng" dirty="0" smtClean="0">
                <a:solidFill>
                  <a:srgbClr val="FFFF00"/>
                </a:solidFill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pl-PL" sz="1800" i="1" dirty="0" err="1" smtClean="0">
                <a:solidFill>
                  <a:srgbClr val="FFFF00"/>
                </a:solidFill>
              </a:rPr>
              <a:t>actiones</a:t>
            </a:r>
            <a:r>
              <a:rPr lang="pl-PL" sz="1800" i="1" dirty="0" smtClean="0">
                <a:solidFill>
                  <a:srgbClr val="FFFF00"/>
                </a:solidFill>
              </a:rPr>
              <a:t> in rem</a:t>
            </a:r>
            <a:r>
              <a:rPr lang="pl-PL" sz="1800" dirty="0" smtClean="0">
                <a:solidFill>
                  <a:srgbClr val="FFFF00"/>
                </a:solidFill>
              </a:rPr>
              <a:t> (przedmiot suwerennej władzy</a:t>
            </a:r>
            <a:r>
              <a:rPr lang="pl-PL" sz="1800" i="1" dirty="0" smtClean="0">
                <a:solidFill>
                  <a:srgbClr val="FFFF00"/>
                </a:solidFill>
              </a:rPr>
              <a:t> </a:t>
            </a:r>
            <a:r>
              <a:rPr lang="pl-PL" sz="1800" i="1" dirty="0" err="1" smtClean="0">
                <a:solidFill>
                  <a:srgbClr val="FFFF00"/>
                </a:solidFill>
              </a:rPr>
              <a:t>cives</a:t>
            </a:r>
            <a:r>
              <a:rPr lang="pl-PL" sz="1800" i="1" dirty="0" smtClean="0">
                <a:solidFill>
                  <a:srgbClr val="FFFF00"/>
                </a:solidFill>
              </a:rPr>
              <a:t> </a:t>
            </a:r>
            <a:r>
              <a:rPr lang="pl-PL" sz="1800" i="1" dirty="0" err="1" smtClean="0">
                <a:solidFill>
                  <a:srgbClr val="FFFF00"/>
                </a:solidFill>
              </a:rPr>
              <a:t>Romanus</a:t>
            </a:r>
            <a:r>
              <a:rPr lang="pl-PL" sz="1800" dirty="0" smtClean="0">
                <a:solidFill>
                  <a:srgbClr val="FFFF00"/>
                </a:solidFill>
              </a:rPr>
              <a:t>)</a:t>
            </a:r>
            <a:r>
              <a:rPr lang="pl-PL" sz="1800" i="1" dirty="0" smtClean="0">
                <a:solidFill>
                  <a:srgbClr val="FFFF00"/>
                </a:solidFill>
              </a:rPr>
              <a:t> </a:t>
            </a:r>
            <a:r>
              <a:rPr lang="pl-PL" sz="1800" dirty="0" smtClean="0"/>
              <a:t>– skuteczne </a:t>
            </a:r>
            <a:r>
              <a:rPr lang="pl-PL" sz="1800" dirty="0"/>
              <a:t>wobec </a:t>
            </a:r>
            <a:r>
              <a:rPr lang="pl-PL" sz="1800" dirty="0" smtClean="0"/>
              <a:t>wszystkich </a:t>
            </a:r>
            <a:r>
              <a:rPr lang="pl-PL" sz="1800" dirty="0"/>
              <a:t>– </a:t>
            </a:r>
            <a:r>
              <a:rPr lang="pl-PL" sz="1800" i="1" dirty="0"/>
              <a:t>erga </a:t>
            </a:r>
            <a:r>
              <a:rPr lang="pl-PL" sz="1800" i="1" dirty="0" err="1" smtClean="0"/>
              <a:t>omnes</a:t>
            </a:r>
            <a:r>
              <a:rPr lang="pl-PL" sz="1800" i="1" dirty="0" smtClean="0"/>
              <a:t> </a:t>
            </a:r>
            <a:r>
              <a:rPr lang="pl-PL" sz="1800" dirty="0" smtClean="0"/>
              <a:t>(w </a:t>
            </a:r>
            <a:r>
              <a:rPr lang="pl-PL" sz="1800" dirty="0" err="1" smtClean="0"/>
              <a:t>legisakcyjnym</a:t>
            </a:r>
            <a:r>
              <a:rPr lang="pl-PL" sz="1800" dirty="0" smtClean="0"/>
              <a:t> tylko </a:t>
            </a:r>
            <a:r>
              <a:rPr lang="pl-PL" sz="1800" i="1" dirty="0" err="1" smtClean="0"/>
              <a:t>vindicatio</a:t>
            </a:r>
            <a:r>
              <a:rPr lang="pl-PL" sz="1800" dirty="0" smtClean="0"/>
              <a:t>) – nie </a:t>
            </a:r>
            <a:r>
              <a:rPr lang="pl-PL" sz="1800" dirty="0" smtClean="0"/>
              <a:t>następowała </a:t>
            </a:r>
            <a:r>
              <a:rPr lang="pl-PL" sz="1800" dirty="0" smtClean="0"/>
              <a:t>konsumpcja skargi</a:t>
            </a:r>
          </a:p>
          <a:p>
            <a:pPr marL="285750" indent="-285750">
              <a:buFontTx/>
              <a:buChar char="-"/>
            </a:pPr>
            <a:r>
              <a:rPr lang="pl-PL" sz="1800" i="1" dirty="0" err="1" smtClean="0">
                <a:solidFill>
                  <a:srgbClr val="FFFF00"/>
                </a:solidFill>
              </a:rPr>
              <a:t>actiones</a:t>
            </a:r>
            <a:r>
              <a:rPr lang="pl-PL" sz="1800" i="1" dirty="0" smtClean="0">
                <a:solidFill>
                  <a:srgbClr val="FFFF00"/>
                </a:solidFill>
              </a:rPr>
              <a:t> in personam </a:t>
            </a:r>
            <a:r>
              <a:rPr lang="pl-PL" sz="1800" dirty="0"/>
              <a:t>–  zmierzają do wykazania, że na podstawie zaciągniętego zobowiązania druga strona winna świadczyć (</a:t>
            </a:r>
            <a:r>
              <a:rPr lang="pl-PL" sz="1800" dirty="0" smtClean="0"/>
              <a:t>konsumpcja </a:t>
            </a:r>
            <a:r>
              <a:rPr lang="pl-PL" sz="1800" dirty="0"/>
              <a:t>uprawnienia procesowego i </a:t>
            </a:r>
            <a:r>
              <a:rPr lang="pl-PL" sz="1800" dirty="0" smtClean="0"/>
              <a:t>konsumpcja </a:t>
            </a:r>
            <a:r>
              <a:rPr lang="pl-PL" sz="1800" dirty="0" smtClean="0"/>
              <a:t>roszczenia </a:t>
            </a:r>
            <a:r>
              <a:rPr lang="pl-PL" sz="1800" dirty="0"/>
              <a:t>– </a:t>
            </a:r>
            <a:r>
              <a:rPr lang="pl-PL" sz="1800" i="1" dirty="0"/>
              <a:t>Bis de </a:t>
            </a:r>
            <a:r>
              <a:rPr lang="pl-PL" sz="1800" i="1" dirty="0" err="1"/>
              <a:t>eadem</a:t>
            </a:r>
            <a:r>
              <a:rPr lang="pl-PL" sz="1800" i="1" dirty="0"/>
              <a:t> re agi non </a:t>
            </a:r>
            <a:r>
              <a:rPr lang="pl-PL" sz="1800" i="1" dirty="0" err="1"/>
              <a:t>potest</a:t>
            </a:r>
            <a:r>
              <a:rPr lang="pl-PL" sz="1800" i="1" dirty="0"/>
              <a:t> </a:t>
            </a:r>
            <a:r>
              <a:rPr lang="pl-PL" sz="1800" dirty="0"/>
              <a:t>(ad Gai </a:t>
            </a:r>
            <a:r>
              <a:rPr lang="pl-PL" sz="1800" dirty="0" smtClean="0"/>
              <a:t>4.107</a:t>
            </a:r>
            <a:r>
              <a:rPr lang="pl-PL" sz="1800" dirty="0"/>
              <a:t> </a:t>
            </a:r>
            <a:r>
              <a:rPr lang="pl-PL" sz="1800" dirty="0" smtClean="0"/>
              <a:t>„Nie </a:t>
            </a:r>
            <a:r>
              <a:rPr lang="pl-PL" sz="1800" dirty="0"/>
              <a:t>można procesować się dwukrotnie o to </a:t>
            </a:r>
            <a:r>
              <a:rPr lang="pl-PL" sz="1800" dirty="0" smtClean="0"/>
              <a:t>samo” - </a:t>
            </a:r>
            <a:r>
              <a:rPr lang="pl-PL" sz="1800" i="1" dirty="0" err="1" smtClean="0"/>
              <a:t>ne</a:t>
            </a:r>
            <a:r>
              <a:rPr lang="pl-PL" sz="1800" i="1" dirty="0" smtClean="0"/>
              <a:t> bis in </a:t>
            </a:r>
            <a:r>
              <a:rPr lang="pl-PL" sz="1800" i="1" dirty="0" err="1" smtClean="0"/>
              <a:t>idem</a:t>
            </a:r>
            <a:r>
              <a:rPr lang="pl-PL" sz="1800" dirty="0" smtClean="0"/>
              <a:t>); </a:t>
            </a:r>
            <a:r>
              <a:rPr lang="pl-PL" sz="1800" u="sng" dirty="0" smtClean="0"/>
              <a:t>przymus wdania się w spór</a:t>
            </a:r>
          </a:p>
          <a:p>
            <a:pPr marL="285750" indent="-285750">
              <a:buFontTx/>
              <a:buChar char="-"/>
            </a:pPr>
            <a:r>
              <a:rPr lang="pl-PL" sz="1800" dirty="0" smtClean="0"/>
              <a:t>od </a:t>
            </a:r>
            <a:r>
              <a:rPr lang="pl-PL" sz="1800" i="1" dirty="0"/>
              <a:t>lex </a:t>
            </a:r>
            <a:r>
              <a:rPr lang="pl-PL" sz="1800" i="1" dirty="0" err="1"/>
              <a:t>Aebutia</a:t>
            </a:r>
            <a:r>
              <a:rPr lang="pl-PL" sz="1800" i="1" dirty="0"/>
              <a:t> </a:t>
            </a:r>
            <a:r>
              <a:rPr lang="pl-PL" sz="1800" dirty="0"/>
              <a:t>[a.149-125? p.n.e.] równolegle z dopuszczeniem </a:t>
            </a:r>
            <a:r>
              <a:rPr lang="pl-PL" sz="1800" dirty="0" err="1"/>
              <a:t>formularnego</a:t>
            </a:r>
            <a:r>
              <a:rPr lang="pl-PL" sz="1800" dirty="0"/>
              <a:t>, 17 r. p.n.e. – tylko sąd </a:t>
            </a:r>
            <a:r>
              <a:rPr lang="pl-PL" sz="1800" dirty="0" err="1"/>
              <a:t>centumwiralny</a:t>
            </a:r>
            <a:r>
              <a:rPr lang="pl-PL" sz="1800" dirty="0"/>
              <a:t> </a:t>
            </a:r>
            <a:r>
              <a:rPr lang="pl-PL" sz="1800" dirty="0" smtClean="0"/>
              <a:t>(wysoka wartość przedmiotu sporu) oraz </a:t>
            </a:r>
            <a:r>
              <a:rPr lang="pl-PL" sz="1800" i="1" dirty="0" err="1"/>
              <a:t>damnum</a:t>
            </a:r>
            <a:r>
              <a:rPr lang="pl-PL" sz="1800" i="1" dirty="0"/>
              <a:t> </a:t>
            </a:r>
            <a:r>
              <a:rPr lang="pl-PL" sz="1800" i="1" dirty="0" err="1"/>
              <a:t>infectum</a:t>
            </a:r>
            <a:r>
              <a:rPr lang="pl-PL" sz="1800" i="1" dirty="0"/>
              <a:t> </a:t>
            </a:r>
            <a:r>
              <a:rPr lang="pl-PL" sz="1800" dirty="0" smtClean="0"/>
              <a:t>(stąd </a:t>
            </a:r>
            <a:r>
              <a:rPr lang="pl-PL" sz="1800" dirty="0"/>
              <a:t>popularność </a:t>
            </a:r>
            <a:r>
              <a:rPr lang="pl-PL" sz="1800" dirty="0" err="1"/>
              <a:t>pozaprocesowych</a:t>
            </a:r>
            <a:r>
              <a:rPr lang="pl-PL" sz="1800" dirty="0"/>
              <a:t> </a:t>
            </a:r>
            <a:r>
              <a:rPr lang="pl-PL" sz="1800" i="1" dirty="0" err="1"/>
              <a:t>cautio</a:t>
            </a:r>
            <a:r>
              <a:rPr lang="pl-PL" sz="1800" i="1" dirty="0"/>
              <a:t> </a:t>
            </a:r>
            <a:r>
              <a:rPr lang="pl-PL" sz="1800" i="1" dirty="0" err="1"/>
              <a:t>damni</a:t>
            </a:r>
            <a:r>
              <a:rPr lang="pl-PL" sz="1800" i="1" dirty="0"/>
              <a:t> </a:t>
            </a:r>
            <a:r>
              <a:rPr lang="pl-PL" sz="1800" i="1" dirty="0" err="1"/>
              <a:t>infecti</a:t>
            </a:r>
            <a:r>
              <a:rPr lang="pl-PL" sz="1800" i="1" dirty="0"/>
              <a:t> </a:t>
            </a:r>
            <a:r>
              <a:rPr lang="pl-PL" sz="1800" dirty="0"/>
              <a:t>i </a:t>
            </a:r>
            <a:r>
              <a:rPr lang="pl-PL" sz="1800" i="1" dirty="0" err="1"/>
              <a:t>missio</a:t>
            </a:r>
            <a:r>
              <a:rPr lang="pl-PL" sz="1800" i="1" dirty="0"/>
              <a:t> in bona</a:t>
            </a:r>
            <a:r>
              <a:rPr lang="pl-PL" sz="1800" dirty="0" smtClean="0"/>
              <a:t>) – korzenie: </a:t>
            </a:r>
            <a:r>
              <a:rPr lang="pl-PL" sz="1800" i="1" dirty="0" err="1" smtClean="0"/>
              <a:t>praetor</a:t>
            </a:r>
            <a:r>
              <a:rPr lang="pl-PL" sz="1800" i="1" dirty="0" smtClean="0"/>
              <a:t> </a:t>
            </a:r>
            <a:r>
              <a:rPr lang="pl-PL" sz="1800" i="1" dirty="0" err="1" smtClean="0"/>
              <a:t>peregrinus</a:t>
            </a:r>
            <a:r>
              <a:rPr lang="pl-PL" sz="1800" dirty="0" smtClean="0"/>
              <a:t> </a:t>
            </a:r>
            <a:r>
              <a:rPr lang="pl-PL" sz="1800" dirty="0" smtClean="0"/>
              <a:t>(normy </a:t>
            </a:r>
            <a:r>
              <a:rPr lang="pl-PL" sz="1800" i="1" dirty="0" err="1" smtClean="0"/>
              <a:t>ius</a:t>
            </a:r>
            <a:r>
              <a:rPr lang="pl-PL" sz="1800" i="1" dirty="0" smtClean="0"/>
              <a:t> </a:t>
            </a:r>
            <a:r>
              <a:rPr lang="pl-PL" sz="1800" i="1" dirty="0" err="1" smtClean="0"/>
              <a:t>gentium</a:t>
            </a:r>
            <a:r>
              <a:rPr lang="pl-PL" sz="1800" dirty="0" smtClean="0"/>
              <a:t> – </a:t>
            </a:r>
            <a:r>
              <a:rPr lang="pl-PL" sz="1800" dirty="0" err="1" smtClean="0"/>
              <a:t>peregryni</a:t>
            </a:r>
            <a:r>
              <a:rPr lang="pl-PL" sz="1800" dirty="0" smtClean="0"/>
              <a:t> nie mogli korzystać z </a:t>
            </a:r>
            <a:r>
              <a:rPr lang="pl-PL" sz="1800" i="1" dirty="0" smtClean="0"/>
              <a:t>legis </a:t>
            </a:r>
            <a:r>
              <a:rPr lang="pl-PL" sz="1800" i="1" dirty="0" err="1" smtClean="0"/>
              <a:t>actiones</a:t>
            </a:r>
            <a:r>
              <a:rPr lang="pl-PL" sz="1800" dirty="0" smtClean="0"/>
              <a:t>)</a:t>
            </a:r>
          </a:p>
          <a:p>
            <a:pPr marL="0" indent="0"/>
            <a:r>
              <a:rPr lang="pl-PL" sz="1800" b="1" dirty="0" smtClean="0"/>
              <a:t>FORMUŁKOWY </a:t>
            </a:r>
            <a:r>
              <a:rPr lang="pl-PL" sz="1800" b="1" dirty="0"/>
              <a:t>(FORMULARNY) </a:t>
            </a:r>
            <a:r>
              <a:rPr lang="pl-PL" sz="1800" dirty="0"/>
              <a:t>– współwystępowanie z </a:t>
            </a:r>
            <a:r>
              <a:rPr lang="pl-PL" sz="1800" i="1" dirty="0" err="1"/>
              <a:t>cognitio</a:t>
            </a:r>
            <a:r>
              <a:rPr lang="pl-PL" sz="1800" i="1" dirty="0"/>
              <a:t> extra </a:t>
            </a:r>
            <a:r>
              <a:rPr lang="pl-PL" sz="1800" i="1" dirty="0" err="1"/>
              <a:t>ordinem</a:t>
            </a:r>
            <a:r>
              <a:rPr lang="pl-PL" sz="1800" i="1" dirty="0"/>
              <a:t> – </a:t>
            </a:r>
            <a:r>
              <a:rPr lang="pl-PL" sz="1800" dirty="0"/>
              <a:t>formalnie zniesiony C. 2.57.1. (a. 342): </a:t>
            </a:r>
            <a:r>
              <a:rPr lang="pl-PL" sz="1800" dirty="0" smtClean="0"/>
              <a:t>„</a:t>
            </a:r>
            <a:r>
              <a:rPr lang="pl-PL" sz="1800" dirty="0"/>
              <a:t>Formułki prawne, zagrażające wszelkim czynnościom przez czepianie się wyrazów, niech całkowicie będą usunięte</a:t>
            </a:r>
            <a:r>
              <a:rPr lang="pl-PL" sz="1800" dirty="0" smtClean="0"/>
              <a:t>” </a:t>
            </a:r>
            <a:endParaRPr lang="pl-PL" sz="1800" dirty="0" smtClean="0"/>
          </a:p>
          <a:p>
            <a:pPr marL="0" indent="0"/>
            <a:r>
              <a:rPr lang="pl-PL" sz="1800" dirty="0" smtClean="0"/>
              <a:t>wykształcenie </a:t>
            </a:r>
            <a:r>
              <a:rPr lang="pl-PL" sz="1800" dirty="0" smtClean="0"/>
              <a:t>się podziału </a:t>
            </a:r>
            <a:r>
              <a:rPr lang="pl-PL" sz="1800" dirty="0" smtClean="0">
                <a:solidFill>
                  <a:srgbClr val="FFFF00"/>
                </a:solidFill>
              </a:rPr>
              <a:t>skargi </a:t>
            </a:r>
            <a:r>
              <a:rPr lang="pl-PL" sz="1800" dirty="0">
                <a:solidFill>
                  <a:srgbClr val="FFFF00"/>
                </a:solidFill>
              </a:rPr>
              <a:t>cywilne i pretorskie </a:t>
            </a:r>
            <a:r>
              <a:rPr lang="pl-PL" sz="1800" b="1" dirty="0" smtClean="0">
                <a:solidFill>
                  <a:srgbClr val="FFFF00"/>
                </a:solidFill>
              </a:rPr>
              <a:t>(</a:t>
            </a:r>
            <a:r>
              <a:rPr lang="pl-PL" sz="1800" b="1" u="sng" dirty="0" smtClean="0">
                <a:solidFill>
                  <a:srgbClr val="FFFF00"/>
                </a:solidFill>
              </a:rPr>
              <a:t>tak jak pretorskie </a:t>
            </a:r>
            <a:r>
              <a:rPr lang="pl-PL" sz="1800" b="1" u="sng" dirty="0">
                <a:solidFill>
                  <a:srgbClr val="FFFF00"/>
                </a:solidFill>
              </a:rPr>
              <a:t>środki ochrony </a:t>
            </a:r>
            <a:r>
              <a:rPr lang="pl-PL" sz="1800" b="1" u="sng" dirty="0" err="1" smtClean="0">
                <a:solidFill>
                  <a:srgbClr val="FFFF00"/>
                </a:solidFill>
              </a:rPr>
              <a:t>pozaprocesowej</a:t>
            </a:r>
            <a:r>
              <a:rPr lang="pl-PL" sz="1800" b="1" u="sng" dirty="0" smtClean="0">
                <a:solidFill>
                  <a:srgbClr val="FFFF00"/>
                </a:solidFill>
              </a:rPr>
              <a:t> były instrumentami </a:t>
            </a:r>
            <a:r>
              <a:rPr lang="pl-PL" sz="1800" b="1" u="sng" dirty="0">
                <a:solidFill>
                  <a:srgbClr val="FFFF00"/>
                </a:solidFill>
              </a:rPr>
              <a:t>rozwoju </a:t>
            </a:r>
            <a:r>
              <a:rPr lang="pl-PL" sz="1800" b="1" u="sng" dirty="0" smtClean="0">
                <a:solidFill>
                  <a:srgbClr val="FFFF00"/>
                </a:solidFill>
              </a:rPr>
              <a:t>prawa </a:t>
            </a:r>
            <a:r>
              <a:rPr lang="pl-PL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pl-PL" sz="1800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formulae</a:t>
            </a:r>
            <a:r>
              <a:rPr lang="pl-PL" sz="18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pl-PL" sz="1800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ius</a:t>
            </a:r>
            <a:r>
              <a:rPr lang="pl-PL" sz="18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800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conceptae</a:t>
            </a:r>
            <a:r>
              <a:rPr lang="pl-PL" sz="1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l-PL" sz="1800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actiones</a:t>
            </a:r>
            <a:r>
              <a:rPr lang="pl-PL" sz="18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800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utiles</a:t>
            </a:r>
            <a:r>
              <a:rPr lang="pl-PL" sz="1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powództwa z przestawionymi podmiotami, </a:t>
            </a:r>
            <a:r>
              <a:rPr lang="pl-PL" sz="1800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formulae</a:t>
            </a:r>
            <a:r>
              <a:rPr lang="pl-PL" sz="18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800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ficticiae</a:t>
            </a:r>
            <a:r>
              <a:rPr lang="pl-PL" sz="1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l-PL" sz="1800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formulae</a:t>
            </a:r>
            <a:r>
              <a:rPr lang="pl-PL" sz="1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factum </a:t>
            </a:r>
            <a:r>
              <a:rPr lang="pl-PL" sz="1800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conceptae</a:t>
            </a:r>
            <a:r>
              <a:rPr lang="pl-PL" sz="1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 inne - </a:t>
            </a:r>
            <a:r>
              <a:rPr lang="fr-FR" sz="1800" i="1" dirty="0" smtClean="0">
                <a:solidFill>
                  <a:srgbClr val="FFFF00"/>
                </a:solidFill>
              </a:rPr>
              <a:t>actiones </a:t>
            </a:r>
            <a:r>
              <a:rPr lang="fr-FR" sz="1800" i="1" dirty="0">
                <a:solidFill>
                  <a:srgbClr val="FFFF00"/>
                </a:solidFill>
              </a:rPr>
              <a:t>stricti iuris </a:t>
            </a:r>
            <a:r>
              <a:rPr lang="fr-FR" sz="1800" dirty="0">
                <a:solidFill>
                  <a:srgbClr val="FFFF00"/>
                </a:solidFill>
              </a:rPr>
              <a:t>oraz </a:t>
            </a:r>
            <a:r>
              <a:rPr lang="fr-FR" sz="1800" i="1" dirty="0">
                <a:solidFill>
                  <a:srgbClr val="FFFF00"/>
                </a:solidFill>
              </a:rPr>
              <a:t>actiones bonae </a:t>
            </a:r>
            <a:r>
              <a:rPr lang="fr-FR" sz="1800" i="1" dirty="0" smtClean="0">
                <a:solidFill>
                  <a:srgbClr val="FFFF00"/>
                </a:solidFill>
              </a:rPr>
              <a:t>fidei</a:t>
            </a:r>
            <a:r>
              <a:rPr lang="pl-PL" sz="1800" i="1" dirty="0" smtClean="0">
                <a:solidFill>
                  <a:srgbClr val="FFFF00"/>
                </a:solidFill>
              </a:rPr>
              <a:t>; </a:t>
            </a:r>
            <a:r>
              <a:rPr lang="pl-PL" sz="1800" dirty="0" smtClean="0">
                <a:solidFill>
                  <a:srgbClr val="FFFF00"/>
                </a:solidFill>
              </a:rPr>
              <a:t>skargi odszkodowawcze (</a:t>
            </a:r>
            <a:r>
              <a:rPr lang="pl-PL" sz="1800" dirty="0" err="1" smtClean="0">
                <a:solidFill>
                  <a:srgbClr val="FFFF00"/>
                </a:solidFill>
              </a:rPr>
              <a:t>reipersekutoryjne</a:t>
            </a:r>
            <a:r>
              <a:rPr lang="pl-PL" sz="1800" dirty="0" smtClean="0">
                <a:solidFill>
                  <a:srgbClr val="FFFF00"/>
                </a:solidFill>
              </a:rPr>
              <a:t>) karne (penalne) oraz </a:t>
            </a:r>
            <a:r>
              <a:rPr lang="pl-PL" sz="1800" dirty="0">
                <a:solidFill>
                  <a:srgbClr val="FFFF00"/>
                </a:solidFill>
              </a:rPr>
              <a:t>mieszane</a:t>
            </a:r>
            <a:endParaRPr lang="fr-FR" sz="1800" dirty="0">
              <a:solidFill>
                <a:srgbClr val="FFFF00"/>
              </a:solidFill>
            </a:endParaRPr>
          </a:p>
          <a:p>
            <a:pPr marL="0" indent="0"/>
            <a:r>
              <a:rPr lang="pl-PL" sz="1800" b="1" dirty="0" smtClean="0"/>
              <a:t>KOGNITORYJNY </a:t>
            </a:r>
            <a:r>
              <a:rPr lang="pl-PL" sz="1800" b="1" dirty="0"/>
              <a:t>(</a:t>
            </a:r>
            <a:r>
              <a:rPr lang="pl-PL" sz="1800" b="1" i="1" dirty="0" err="1"/>
              <a:t>cognitio</a:t>
            </a:r>
            <a:r>
              <a:rPr lang="pl-PL" sz="1800" b="1" i="1" dirty="0"/>
              <a:t> extra </a:t>
            </a:r>
            <a:r>
              <a:rPr lang="pl-PL" sz="1800" b="1" i="1" dirty="0" err="1"/>
              <a:t>ordinem</a:t>
            </a:r>
            <a:r>
              <a:rPr lang="pl-PL" sz="1800" b="1" dirty="0"/>
              <a:t>) </a:t>
            </a:r>
            <a:r>
              <a:rPr lang="pl-PL" sz="1800" dirty="0"/>
              <a:t>– początkowo fideikomisy, </a:t>
            </a:r>
            <a:r>
              <a:rPr lang="pl-PL" sz="1800" dirty="0" smtClean="0"/>
              <a:t>namiestnicy – schyłek Republiki; osobiste </a:t>
            </a:r>
            <a:r>
              <a:rPr lang="pl-PL" sz="1800" dirty="0"/>
              <a:t>sądownictwo cesarza, </a:t>
            </a:r>
            <a:r>
              <a:rPr lang="pl-PL" sz="1800" dirty="0" smtClean="0"/>
              <a:t>prowincje – </a:t>
            </a:r>
            <a:r>
              <a:rPr lang="pl-PL" sz="1800" i="1" dirty="0" err="1" smtClean="0"/>
              <a:t>iudex</a:t>
            </a:r>
            <a:r>
              <a:rPr lang="pl-PL" sz="1800" i="1" dirty="0" smtClean="0"/>
              <a:t> </a:t>
            </a:r>
            <a:r>
              <a:rPr lang="pl-PL" sz="1800" i="1" dirty="0" err="1" smtClean="0"/>
              <a:t>ordinarius</a:t>
            </a:r>
            <a:r>
              <a:rPr lang="pl-PL" sz="1800" dirty="0" smtClean="0"/>
              <a:t>, </a:t>
            </a:r>
            <a:r>
              <a:rPr lang="pl-PL" sz="1800" i="1" dirty="0" err="1" smtClean="0"/>
              <a:t>iudex</a:t>
            </a:r>
            <a:r>
              <a:rPr lang="pl-PL" sz="1800" i="1" dirty="0" smtClean="0"/>
              <a:t> </a:t>
            </a:r>
            <a:r>
              <a:rPr lang="pl-PL" sz="1800" i="1" dirty="0" err="1" smtClean="0"/>
              <a:t>extraordinarius</a:t>
            </a:r>
            <a:r>
              <a:rPr lang="pl-PL" sz="1800" i="1" dirty="0" smtClean="0"/>
              <a:t> </a:t>
            </a:r>
            <a:r>
              <a:rPr lang="pl-PL" sz="1800" dirty="0" smtClean="0"/>
              <a:t>(delegowani) – hierarchia urzędów cesarskich (pojawienie się </a:t>
            </a:r>
            <a:r>
              <a:rPr lang="pl-PL" sz="1800" i="1" dirty="0" err="1" smtClean="0"/>
              <a:t>apellatio</a:t>
            </a:r>
            <a:r>
              <a:rPr lang="pl-PL" sz="1800" i="1" dirty="0" smtClean="0"/>
              <a:t> </a:t>
            </a:r>
            <a:r>
              <a:rPr lang="pl-PL" sz="1800" dirty="0" smtClean="0"/>
              <a:t>– wielokrotne i szczególna pozycja </a:t>
            </a:r>
            <a:r>
              <a:rPr lang="pl-PL" sz="1800" i="1" dirty="0" err="1" smtClean="0"/>
              <a:t>Prafectus</a:t>
            </a:r>
            <a:r>
              <a:rPr lang="pl-PL" sz="1800" i="1" dirty="0" smtClean="0"/>
              <a:t> </a:t>
            </a:r>
            <a:r>
              <a:rPr lang="pl-PL" sz="1800" i="1" dirty="0" err="1" smtClean="0"/>
              <a:t>Praetorio</a:t>
            </a:r>
            <a:r>
              <a:rPr lang="pl-PL" sz="1800" dirty="0" smtClean="0"/>
              <a:t>)</a:t>
            </a:r>
            <a:endParaRPr lang="pl-PL" sz="1800" dirty="0"/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682270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9309" y="129309"/>
            <a:ext cx="11970327" cy="5998441"/>
          </a:xfrm>
        </p:spPr>
        <p:txBody>
          <a:bodyPr/>
          <a:lstStyle/>
          <a:p>
            <a:pPr marL="0" indent="0"/>
            <a:r>
              <a:rPr lang="pl-PL" sz="2000" b="1" dirty="0" smtClean="0">
                <a:solidFill>
                  <a:srgbClr val="FFFF00"/>
                </a:solidFill>
              </a:rPr>
              <a:t>PROCES LEGISACKYJNY</a:t>
            </a:r>
            <a:r>
              <a:rPr lang="pl-PL" sz="2000" dirty="0" smtClean="0"/>
              <a:t> (rekonstruowany </a:t>
            </a:r>
            <a:r>
              <a:rPr lang="pl-PL" sz="2000" dirty="0" smtClean="0"/>
              <a:t>dzięki </a:t>
            </a:r>
            <a:r>
              <a:rPr lang="pl-PL" sz="2000" i="1" dirty="0" err="1" smtClean="0"/>
              <a:t>Institutiones</a:t>
            </a:r>
            <a:r>
              <a:rPr lang="pl-PL" sz="2000" i="1" dirty="0" smtClean="0"/>
              <a:t> Gai</a:t>
            </a:r>
            <a:r>
              <a:rPr lang="pl-PL" sz="2000" dirty="0" smtClean="0"/>
              <a:t> – ok 160 r.) – ścisła ustna recytacja formuł prawnych zawartych w ustawach (oralność – uniwersalność </a:t>
            </a:r>
            <a:r>
              <a:rPr lang="pl-PL" sz="2000" dirty="0"/>
              <a:t>i</a:t>
            </a:r>
            <a:r>
              <a:rPr lang="pl-PL" sz="2000" dirty="0" smtClean="0"/>
              <a:t> znaczenie) oraz sformalizowane gesty: symboliczna ‚walka’ w obliczu przedstawiciela władzy publicznej </a:t>
            </a:r>
          </a:p>
          <a:p>
            <a:pPr marL="0" indent="0"/>
            <a:endParaRPr lang="pl-PL" sz="2000" b="1" u="sng" dirty="0" smtClean="0">
              <a:solidFill>
                <a:srgbClr val="FFFF00"/>
              </a:solidFill>
            </a:endParaRPr>
          </a:p>
          <a:p>
            <a:pPr marL="0" indent="0"/>
            <a:r>
              <a:rPr lang="pl-PL" sz="2000" b="1" u="sng" dirty="0" smtClean="0">
                <a:solidFill>
                  <a:srgbClr val="FFFF00"/>
                </a:solidFill>
              </a:rPr>
              <a:t>zasądzenie </a:t>
            </a:r>
            <a:r>
              <a:rPr lang="pl-PL" sz="2000" b="1" u="sng" dirty="0">
                <a:solidFill>
                  <a:srgbClr val="FFFF00"/>
                </a:solidFill>
              </a:rPr>
              <a:t>mogło </a:t>
            </a:r>
            <a:r>
              <a:rPr lang="pl-PL" sz="2000" b="1" u="sng" dirty="0" smtClean="0">
                <a:solidFill>
                  <a:srgbClr val="FFFF00"/>
                </a:solidFill>
              </a:rPr>
              <a:t>opiewać </a:t>
            </a:r>
            <a:r>
              <a:rPr lang="pl-PL" sz="2000" b="1" u="sng" dirty="0">
                <a:solidFill>
                  <a:srgbClr val="FFFF00"/>
                </a:solidFill>
              </a:rPr>
              <a:t>tylko na </a:t>
            </a:r>
            <a:r>
              <a:rPr lang="pl-PL" sz="2000" b="1" u="sng" dirty="0" smtClean="0">
                <a:solidFill>
                  <a:srgbClr val="FFFF00"/>
                </a:solidFill>
              </a:rPr>
              <a:t>określoną wartość/ później sumę </a:t>
            </a:r>
            <a:r>
              <a:rPr lang="pl-PL" sz="2000" b="1" u="sng" dirty="0">
                <a:solidFill>
                  <a:srgbClr val="FFFF00"/>
                </a:solidFill>
              </a:rPr>
              <a:t>pieniężną (</a:t>
            </a:r>
            <a:r>
              <a:rPr lang="pl-PL" sz="2000" b="1" i="1" u="sng" dirty="0" err="1">
                <a:solidFill>
                  <a:srgbClr val="FFFF00"/>
                </a:solidFill>
              </a:rPr>
              <a:t>condemnatio</a:t>
            </a:r>
            <a:r>
              <a:rPr lang="pl-PL" sz="2000" b="1" i="1" u="sng" dirty="0">
                <a:solidFill>
                  <a:srgbClr val="FFFF00"/>
                </a:solidFill>
              </a:rPr>
              <a:t> </a:t>
            </a:r>
            <a:r>
              <a:rPr lang="pl-PL" sz="2000" b="1" i="1" u="sng" dirty="0" err="1">
                <a:solidFill>
                  <a:srgbClr val="FFFF00"/>
                </a:solidFill>
              </a:rPr>
              <a:t>pecuniaria</a:t>
            </a:r>
            <a:r>
              <a:rPr lang="pl-PL" sz="2000" b="1" u="sng" dirty="0" smtClean="0">
                <a:solidFill>
                  <a:srgbClr val="FFFF00"/>
                </a:solidFill>
              </a:rPr>
              <a:t>) i stąd  niebezpieczeństwo </a:t>
            </a:r>
            <a:r>
              <a:rPr lang="pl-PL" sz="2000" b="1" i="1" u="sng" dirty="0" err="1" smtClean="0">
                <a:solidFill>
                  <a:srgbClr val="FFFF00"/>
                </a:solidFill>
              </a:rPr>
              <a:t>pluris</a:t>
            </a:r>
            <a:r>
              <a:rPr lang="pl-PL" sz="2000" b="1" i="1" u="sng" dirty="0" smtClean="0">
                <a:solidFill>
                  <a:srgbClr val="FFFF00"/>
                </a:solidFill>
              </a:rPr>
              <a:t> </a:t>
            </a:r>
            <a:r>
              <a:rPr lang="pl-PL" sz="2000" b="1" i="1" u="sng" dirty="0" err="1" smtClean="0">
                <a:solidFill>
                  <a:srgbClr val="FFFF00"/>
                </a:solidFill>
              </a:rPr>
              <a:t>petitio</a:t>
            </a:r>
            <a:endParaRPr lang="pl-PL" sz="2000" b="1" i="1" dirty="0" smtClean="0">
              <a:solidFill>
                <a:srgbClr val="FFFF00"/>
              </a:solidFill>
            </a:endParaRPr>
          </a:p>
          <a:p>
            <a:pPr marL="0" indent="0"/>
            <a:r>
              <a:rPr lang="pl-PL" sz="2000" b="1" dirty="0" smtClean="0">
                <a:solidFill>
                  <a:srgbClr val="FFC000"/>
                </a:solidFill>
              </a:rPr>
              <a:t>Proces rozpoznawczy</a:t>
            </a:r>
            <a:endParaRPr lang="pl-PL" sz="2000" b="1" dirty="0" smtClean="0">
              <a:solidFill>
                <a:srgbClr val="FFFF00"/>
              </a:solidFill>
            </a:endParaRPr>
          </a:p>
          <a:p>
            <a:pPr marL="285750" indent="-285750">
              <a:buFontTx/>
              <a:buChar char="-"/>
            </a:pPr>
            <a:r>
              <a:rPr lang="pl-PL" sz="1600" b="1" i="1" dirty="0" smtClean="0">
                <a:solidFill>
                  <a:schemeClr val="bg1"/>
                </a:solidFill>
              </a:rPr>
              <a:t>legis </a:t>
            </a:r>
            <a:r>
              <a:rPr lang="pl-PL" sz="1600" b="1" i="1" dirty="0" err="1">
                <a:solidFill>
                  <a:schemeClr val="bg1"/>
                </a:solidFill>
              </a:rPr>
              <a:t>actio</a:t>
            </a:r>
            <a:r>
              <a:rPr lang="pl-PL" sz="1600" b="1" i="1" dirty="0">
                <a:solidFill>
                  <a:schemeClr val="bg1"/>
                </a:solidFill>
              </a:rPr>
              <a:t> </a:t>
            </a:r>
            <a:r>
              <a:rPr lang="pl-PL" sz="1600" b="1" i="1" dirty="0" err="1"/>
              <a:t>s</a:t>
            </a:r>
            <a:r>
              <a:rPr lang="pl-PL" sz="1600" b="1" i="1" dirty="0" err="1" smtClean="0"/>
              <a:t>acramento</a:t>
            </a:r>
            <a:r>
              <a:rPr lang="pl-PL" sz="1600" b="1" i="1" dirty="0"/>
              <a:t> </a:t>
            </a:r>
            <a:r>
              <a:rPr lang="pl-PL" sz="1600" b="1" dirty="0"/>
              <a:t>- </a:t>
            </a:r>
            <a:r>
              <a:rPr lang="pl-PL" sz="1600" dirty="0" smtClean="0"/>
              <a:t>skarga ogólna (</a:t>
            </a:r>
            <a:r>
              <a:rPr lang="pl-PL" sz="1600" i="1" dirty="0" smtClean="0"/>
              <a:t>in rem </a:t>
            </a:r>
            <a:r>
              <a:rPr lang="pl-PL" sz="1600" dirty="0" smtClean="0"/>
              <a:t>oraz </a:t>
            </a:r>
            <a:r>
              <a:rPr lang="pl-PL" sz="1600" i="1" dirty="0" err="1" smtClean="0"/>
              <a:t>l.a.s</a:t>
            </a:r>
            <a:r>
              <a:rPr lang="pl-PL" sz="1600" dirty="0" smtClean="0"/>
              <a:t> – zaprzeczenie) – wysokość </a:t>
            </a:r>
            <a:r>
              <a:rPr lang="pl-PL" sz="1600" i="1" dirty="0" err="1" smtClean="0"/>
              <a:t>sacramentum</a:t>
            </a:r>
            <a:r>
              <a:rPr lang="pl-PL" sz="1600" dirty="0" smtClean="0"/>
              <a:t> w zależności od wartości przedmiotu sporu (</a:t>
            </a:r>
            <a:r>
              <a:rPr lang="pl-PL" sz="1600" dirty="0" smtClean="0">
                <a:solidFill>
                  <a:srgbClr val="FFFF00"/>
                </a:solidFill>
              </a:rPr>
              <a:t>przypadało </a:t>
            </a:r>
            <a:r>
              <a:rPr lang="pl-PL" sz="1600" i="1" dirty="0" err="1" smtClean="0">
                <a:solidFill>
                  <a:srgbClr val="FFFF00"/>
                </a:solidFill>
              </a:rPr>
              <a:t>aerarium</a:t>
            </a:r>
            <a:r>
              <a:rPr lang="pl-PL" sz="1600" i="1" dirty="0" smtClean="0">
                <a:solidFill>
                  <a:srgbClr val="FFFF00"/>
                </a:solidFill>
              </a:rPr>
              <a:t> </a:t>
            </a:r>
            <a:r>
              <a:rPr lang="pl-PL" sz="1600" i="1" dirty="0" err="1" smtClean="0">
                <a:solidFill>
                  <a:srgbClr val="FFFF00"/>
                </a:solidFill>
              </a:rPr>
              <a:t>populi</a:t>
            </a:r>
            <a:r>
              <a:rPr lang="pl-PL" sz="1600" i="1" dirty="0" smtClean="0">
                <a:solidFill>
                  <a:srgbClr val="FFFF00"/>
                </a:solidFill>
              </a:rPr>
              <a:t> </a:t>
            </a:r>
            <a:r>
              <a:rPr lang="pl-PL" sz="1600" i="1" dirty="0" err="1" smtClean="0">
                <a:solidFill>
                  <a:srgbClr val="FFFF00"/>
                </a:solidFill>
              </a:rPr>
              <a:t>Romani</a:t>
            </a:r>
            <a:r>
              <a:rPr lang="pl-PL" sz="1600" i="1" dirty="0" smtClean="0"/>
              <a:t> </a:t>
            </a:r>
            <a:r>
              <a:rPr lang="pl-PL" sz="1600" i="1" dirty="0" smtClean="0"/>
              <a:t>– </a:t>
            </a:r>
            <a:r>
              <a:rPr lang="pl-PL" sz="1600" dirty="0" smtClean="0"/>
              <a:t>rodzaj kary-pokuty: sankcja religijna?) UWAGA: pierwotnie nie była sumą </a:t>
            </a:r>
            <a:r>
              <a:rPr lang="pl-PL" sz="1600" dirty="0" err="1" smtClean="0"/>
              <a:t>pienieżną</a:t>
            </a:r>
            <a:r>
              <a:rPr lang="pl-PL" sz="1600" dirty="0" smtClean="0"/>
              <a:t> ale przedmiotem poświęconym (zwierzę, później kruszec)</a:t>
            </a:r>
          </a:p>
          <a:p>
            <a:pPr marL="285750" indent="-285750">
              <a:buFontTx/>
              <a:buChar char="-"/>
            </a:pPr>
            <a:r>
              <a:rPr lang="pl-PL" sz="1600" b="1" i="1" dirty="0" smtClean="0"/>
              <a:t>legis </a:t>
            </a:r>
            <a:r>
              <a:rPr lang="pl-PL" sz="1600" b="1" i="1" dirty="0" err="1"/>
              <a:t>actio</a:t>
            </a:r>
            <a:r>
              <a:rPr lang="pl-PL" sz="1600" b="1" i="1" dirty="0"/>
              <a:t> per </a:t>
            </a:r>
            <a:r>
              <a:rPr lang="pl-PL" sz="1600" b="1" i="1" dirty="0" err="1"/>
              <a:t>iudicis</a:t>
            </a:r>
            <a:r>
              <a:rPr lang="pl-PL" sz="1600" b="1" i="1" dirty="0"/>
              <a:t> </a:t>
            </a:r>
            <a:r>
              <a:rPr lang="pl-PL" sz="1600" b="1" i="1" dirty="0" err="1"/>
              <a:t>postulationem</a:t>
            </a:r>
            <a:r>
              <a:rPr lang="pl-PL" sz="1600" dirty="0"/>
              <a:t> </a:t>
            </a:r>
            <a:r>
              <a:rPr lang="pl-PL" sz="1600" dirty="0" smtClean="0"/>
              <a:t>– domaganie się arbitra w wypadku </a:t>
            </a:r>
            <a:r>
              <a:rPr lang="pl-PL" sz="1600" i="1" dirty="0" err="1" smtClean="0"/>
              <a:t>sponsio</a:t>
            </a:r>
            <a:r>
              <a:rPr lang="pl-PL" sz="1600" i="1" dirty="0" smtClean="0"/>
              <a:t> </a:t>
            </a:r>
            <a:r>
              <a:rPr lang="pl-PL" sz="1600" dirty="0" smtClean="0"/>
              <a:t>oraz skarga działowa (nieruchomości - </a:t>
            </a:r>
            <a:r>
              <a:rPr lang="pl-PL" sz="1600" i="1" dirty="0"/>
              <a:t>legis </a:t>
            </a:r>
            <a:r>
              <a:rPr lang="pl-PL" sz="1600" i="1" dirty="0" err="1"/>
              <a:t>actio</a:t>
            </a:r>
            <a:r>
              <a:rPr lang="pl-PL" sz="1600" i="1" dirty="0"/>
              <a:t> per </a:t>
            </a:r>
            <a:r>
              <a:rPr lang="pl-PL" sz="1600" i="1" dirty="0" err="1" smtClean="0"/>
              <a:t>arbitris</a:t>
            </a:r>
            <a:r>
              <a:rPr lang="pl-PL" sz="1600" i="1" dirty="0" smtClean="0"/>
              <a:t> </a:t>
            </a:r>
            <a:r>
              <a:rPr lang="pl-PL" sz="1600" i="1" dirty="0" err="1"/>
              <a:t>postulationem</a:t>
            </a:r>
            <a:r>
              <a:rPr lang="pl-PL" sz="1600" dirty="0"/>
              <a:t> </a:t>
            </a:r>
            <a:r>
              <a:rPr lang="pl-PL" sz="1600" dirty="0" smtClean="0"/>
              <a:t>)</a:t>
            </a:r>
            <a:endParaRPr lang="pl-PL" sz="1600" i="1" dirty="0" smtClean="0"/>
          </a:p>
          <a:p>
            <a:pPr marL="285750" indent="-285750">
              <a:buFontTx/>
              <a:buChar char="-"/>
            </a:pPr>
            <a:r>
              <a:rPr lang="pl-PL" sz="1600" b="1" i="1" dirty="0" smtClean="0"/>
              <a:t>legis </a:t>
            </a:r>
            <a:r>
              <a:rPr lang="pl-PL" sz="1600" b="1" i="1" dirty="0" err="1"/>
              <a:t>actio</a:t>
            </a:r>
            <a:r>
              <a:rPr lang="pl-PL" sz="1600" b="1" i="1" dirty="0"/>
              <a:t> per </a:t>
            </a:r>
            <a:r>
              <a:rPr lang="pl-PL" sz="1600" b="1" i="1" dirty="0" err="1" smtClean="0"/>
              <a:t>condictionem</a:t>
            </a:r>
            <a:r>
              <a:rPr lang="pl-PL" sz="1600" b="1" dirty="0" smtClean="0"/>
              <a:t> </a:t>
            </a:r>
            <a:r>
              <a:rPr lang="pl-PL" sz="1600" dirty="0" smtClean="0"/>
              <a:t>(III w. p.n.e.) </a:t>
            </a:r>
            <a:r>
              <a:rPr lang="pl-PL" sz="1600" dirty="0"/>
              <a:t>- nie podawano podstawy prawnej, a rozpoznanie kwestii przez sędziego odraczano o 30 dni </a:t>
            </a:r>
            <a:r>
              <a:rPr lang="pl-PL" sz="1600" dirty="0" smtClean="0"/>
              <a:t>– </a:t>
            </a:r>
            <a:r>
              <a:rPr lang="pl-PL" sz="1600" i="1" dirty="0" smtClean="0"/>
              <a:t>certa res, certa pecunia</a:t>
            </a:r>
          </a:p>
          <a:p>
            <a:pPr marL="0" indent="0"/>
            <a:r>
              <a:rPr lang="pl-PL" sz="2000" b="1" dirty="0" smtClean="0">
                <a:solidFill>
                  <a:srgbClr val="FFC000"/>
                </a:solidFill>
              </a:rPr>
              <a:t>P</a:t>
            </a:r>
            <a:r>
              <a:rPr lang="pt-BR" sz="2000" b="1" dirty="0" smtClean="0">
                <a:solidFill>
                  <a:srgbClr val="FFC000"/>
                </a:solidFill>
              </a:rPr>
              <a:t>ostępowani</a:t>
            </a:r>
            <a:r>
              <a:rPr lang="pl-PL" sz="2000" b="1" dirty="0" smtClean="0">
                <a:solidFill>
                  <a:srgbClr val="FFC000"/>
                </a:solidFill>
              </a:rPr>
              <a:t>e</a:t>
            </a:r>
            <a:r>
              <a:rPr lang="pt-BR" sz="2000" b="1" dirty="0" smtClean="0">
                <a:solidFill>
                  <a:srgbClr val="FFC000"/>
                </a:solidFill>
              </a:rPr>
              <a:t> egzekucyjne</a:t>
            </a:r>
            <a:r>
              <a:rPr lang="pl-PL" sz="2000" b="1" dirty="0" smtClean="0">
                <a:solidFill>
                  <a:srgbClr val="FFC000"/>
                </a:solidFill>
              </a:rPr>
              <a:t> </a:t>
            </a:r>
            <a:r>
              <a:rPr lang="pl-PL" sz="2000" dirty="0" smtClean="0">
                <a:solidFill>
                  <a:schemeClr val="bg1"/>
                </a:solidFill>
              </a:rPr>
              <a:t>– w rękach zwycięzcy procesowego</a:t>
            </a:r>
          </a:p>
          <a:p>
            <a:pPr marL="285750" indent="-285750">
              <a:buFontTx/>
              <a:buChar char="-"/>
            </a:pPr>
            <a:r>
              <a:rPr lang="pt-BR" sz="1700" b="1" i="1" dirty="0" smtClean="0"/>
              <a:t>legis </a:t>
            </a:r>
            <a:r>
              <a:rPr lang="pt-BR" sz="1700" b="1" i="1" dirty="0"/>
              <a:t>actio per manus iniectionem </a:t>
            </a:r>
            <a:r>
              <a:rPr lang="pl-PL" sz="1700" i="1" dirty="0" smtClean="0"/>
              <a:t>– </a:t>
            </a:r>
            <a:r>
              <a:rPr lang="pl-PL" sz="1700" dirty="0" smtClean="0"/>
              <a:t>pozasądowe ‚położenie ręki’, powtarzane przed pretorem; stosowano zazwyczaj na </a:t>
            </a:r>
            <a:r>
              <a:rPr lang="pl-PL" sz="1700" dirty="0"/>
              <a:t>podstawie wyroku</a:t>
            </a:r>
            <a:r>
              <a:rPr lang="pl-PL" sz="1700" i="1" dirty="0"/>
              <a:t> (</a:t>
            </a:r>
            <a:r>
              <a:rPr lang="pl-PL" sz="1700" i="1" dirty="0" err="1"/>
              <a:t>iudicatum</a:t>
            </a:r>
            <a:r>
              <a:rPr lang="pl-PL" sz="1700" i="1" dirty="0"/>
              <a:t>) – </a:t>
            </a:r>
            <a:r>
              <a:rPr lang="pl-PL" sz="1700" dirty="0"/>
              <a:t>w</a:t>
            </a:r>
            <a:r>
              <a:rPr lang="pl-PL" sz="1700" i="1" dirty="0"/>
              <a:t> </a:t>
            </a:r>
            <a:r>
              <a:rPr lang="pl-PL" sz="1700" dirty="0"/>
              <a:t>30 dni po jego </a:t>
            </a:r>
            <a:r>
              <a:rPr lang="pl-PL" sz="1700" dirty="0" smtClean="0"/>
              <a:t>wydaniu lub wprost jeśli ustawa na to pozwalała – </a:t>
            </a:r>
            <a:r>
              <a:rPr lang="pl-PL" sz="1700" dirty="0" smtClean="0"/>
              <a:t>przymuszenie </a:t>
            </a:r>
            <a:r>
              <a:rPr lang="pl-PL" sz="1700" dirty="0" smtClean="0"/>
              <a:t>do spłaty długu, ewentualnie sprzedaż </a:t>
            </a:r>
            <a:r>
              <a:rPr lang="pl-PL" sz="1700" i="1" dirty="0" smtClean="0"/>
              <a:t>trans </a:t>
            </a:r>
            <a:r>
              <a:rPr lang="pl-PL" sz="1700" i="1" dirty="0" err="1" smtClean="0"/>
              <a:t>Tiberim</a:t>
            </a:r>
            <a:r>
              <a:rPr lang="pl-PL" sz="1700" dirty="0" smtClean="0"/>
              <a:t> (kwestia </a:t>
            </a:r>
            <a:r>
              <a:rPr lang="pl-PL" sz="1700" i="1" dirty="0" smtClean="0"/>
              <a:t>partes </a:t>
            </a:r>
            <a:r>
              <a:rPr lang="pl-PL" sz="1700" i="1" dirty="0" err="1" smtClean="0"/>
              <a:t>secanto</a:t>
            </a:r>
            <a:r>
              <a:rPr lang="pl-PL" sz="1700" i="1" dirty="0" smtClean="0"/>
              <a:t> - </a:t>
            </a:r>
            <a:r>
              <a:rPr lang="pl-PL" sz="1700" dirty="0" smtClean="0"/>
              <a:t>odpowiedzialność osobista) </a:t>
            </a:r>
          </a:p>
          <a:p>
            <a:pPr marL="285750" indent="-285750">
              <a:buFontTx/>
              <a:buChar char="-"/>
            </a:pPr>
            <a:r>
              <a:rPr lang="pt-BR" sz="1700" b="1" i="1" dirty="0" smtClean="0"/>
              <a:t>legis </a:t>
            </a:r>
            <a:r>
              <a:rPr lang="pt-BR" sz="1700" b="1" i="1" dirty="0"/>
              <a:t>actio per pignoris </a:t>
            </a:r>
            <a:r>
              <a:rPr lang="pt-BR" sz="1700" b="1" i="1" dirty="0" smtClean="0"/>
              <a:t>capionem</a:t>
            </a:r>
            <a:r>
              <a:rPr lang="pl-PL" sz="1700" b="1" i="1" dirty="0" smtClean="0"/>
              <a:t> </a:t>
            </a:r>
            <a:r>
              <a:rPr lang="pl-PL" sz="1700" dirty="0" smtClean="0"/>
              <a:t>(zabieranie </a:t>
            </a:r>
            <a:r>
              <a:rPr lang="pl-PL" sz="1700" dirty="0"/>
              <a:t>zastawu </a:t>
            </a:r>
            <a:r>
              <a:rPr lang="pl-PL" sz="1700" dirty="0" smtClean="0"/>
              <a:t>– </a:t>
            </a:r>
            <a:r>
              <a:rPr lang="pl-PL" sz="1700" i="1" dirty="0" err="1" smtClean="0"/>
              <a:t>pignus</a:t>
            </a:r>
            <a:r>
              <a:rPr lang="pl-PL" sz="1700" dirty="0" smtClean="0"/>
              <a:t>) </a:t>
            </a:r>
            <a:r>
              <a:rPr lang="pl-PL" sz="1700" dirty="0"/>
              <a:t>- pozasądowe wzięcie zastawu na podstawie prawa sakralnego lub </a:t>
            </a:r>
            <a:r>
              <a:rPr lang="pl-PL" sz="1700" dirty="0" smtClean="0"/>
              <a:t>podatkowego?</a:t>
            </a:r>
            <a:endParaRPr lang="pl-PL" sz="1700" i="1" dirty="0"/>
          </a:p>
          <a:p>
            <a:pPr marL="0" indent="0"/>
            <a:endParaRPr lang="pl-PL" sz="2000" dirty="0" smtClean="0"/>
          </a:p>
          <a:p>
            <a:pPr marL="0" indent="0"/>
            <a:endParaRPr lang="pl-PL" sz="2000" b="1" dirty="0"/>
          </a:p>
          <a:p>
            <a:pPr marL="0" indent="0"/>
            <a:endParaRPr lang="pl-PL" sz="2000" b="1" dirty="0" smtClean="0"/>
          </a:p>
          <a:p>
            <a:pPr marL="0" indent="0"/>
            <a:endParaRPr lang="pl-PL" sz="2000" b="1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98677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1" y="-184727"/>
            <a:ext cx="10968567" cy="6312477"/>
          </a:xfrm>
        </p:spPr>
        <p:txBody>
          <a:bodyPr/>
          <a:lstStyle/>
          <a:p>
            <a:pPr marL="0" indent="0"/>
            <a:endParaRPr lang="pl-PL" sz="2400" dirty="0"/>
          </a:p>
          <a:p>
            <a:pPr marL="0" indent="0"/>
            <a:r>
              <a:rPr lang="pl-PL" sz="2400" b="1" dirty="0" smtClean="0"/>
              <a:t>Proces FORMUŁKOWY </a:t>
            </a:r>
            <a:r>
              <a:rPr lang="pl-PL" sz="2400" b="1" dirty="0"/>
              <a:t>(</a:t>
            </a:r>
            <a:r>
              <a:rPr lang="pl-PL" sz="2400" b="1" dirty="0" smtClean="0"/>
              <a:t>FORMULARNY – </a:t>
            </a:r>
            <a:r>
              <a:rPr lang="pl-PL" sz="2400" b="1" i="1" dirty="0" smtClean="0"/>
              <a:t>per </a:t>
            </a:r>
            <a:r>
              <a:rPr lang="pl-PL" sz="2400" b="1" i="1" dirty="0" err="1" smtClean="0"/>
              <a:t>formulas</a:t>
            </a:r>
            <a:r>
              <a:rPr lang="pl-PL" sz="2400" b="1" dirty="0" smtClean="0"/>
              <a:t>) </a:t>
            </a:r>
            <a:r>
              <a:rPr lang="pl-PL" sz="2400" b="1" dirty="0"/>
              <a:t>- </a:t>
            </a:r>
            <a:r>
              <a:rPr lang="pl-PL" sz="2400" dirty="0"/>
              <a:t>formułę słowną zastąpiła </a:t>
            </a:r>
            <a:r>
              <a:rPr lang="pl-PL" sz="2400" dirty="0" smtClean="0"/>
              <a:t>formuła pisemna</a:t>
            </a:r>
            <a:r>
              <a:rPr lang="pl-PL" sz="2400" dirty="0"/>
              <a:t>, zamykająca odformalizowane, ustne </a:t>
            </a:r>
            <a:r>
              <a:rPr lang="pl-PL" sz="2400" dirty="0" smtClean="0"/>
              <a:t>postępowanie w fazie </a:t>
            </a:r>
            <a:r>
              <a:rPr lang="pl-PL" sz="2400" i="1" dirty="0"/>
              <a:t>in iure</a:t>
            </a:r>
            <a:r>
              <a:rPr lang="pl-PL" sz="2400" dirty="0"/>
              <a:t> </a:t>
            </a:r>
            <a:r>
              <a:rPr lang="pl-PL" sz="2400" dirty="0" smtClean="0"/>
              <a:t>(obligatoryjna obecność stron) – uwaga: Italia – </a:t>
            </a:r>
            <a:r>
              <a:rPr lang="pl-PL" sz="2400" dirty="0" smtClean="0"/>
              <a:t>a prowincje</a:t>
            </a:r>
            <a:r>
              <a:rPr lang="pl-PL" sz="2400" dirty="0" smtClean="0"/>
              <a:t>?</a:t>
            </a:r>
          </a:p>
          <a:p>
            <a:pPr marL="0" indent="0"/>
            <a:r>
              <a:rPr lang="pl-PL" sz="2400" dirty="0" smtClean="0"/>
              <a:t> </a:t>
            </a:r>
            <a:r>
              <a:rPr lang="pl-PL" sz="2400" dirty="0">
                <a:solidFill>
                  <a:srgbClr val="FFFF00"/>
                </a:solidFill>
              </a:rPr>
              <a:t>zasądzenie mogło </a:t>
            </a:r>
            <a:r>
              <a:rPr lang="pl-PL" sz="2400" dirty="0" smtClean="0">
                <a:solidFill>
                  <a:srgbClr val="FFFF00"/>
                </a:solidFill>
              </a:rPr>
              <a:t>opiewać </a:t>
            </a:r>
            <a:r>
              <a:rPr lang="pl-PL" sz="2400" dirty="0">
                <a:solidFill>
                  <a:srgbClr val="FFFF00"/>
                </a:solidFill>
              </a:rPr>
              <a:t>na sumę pieniężną (</a:t>
            </a:r>
            <a:r>
              <a:rPr lang="pl-PL" sz="2400" i="1" dirty="0" err="1" smtClean="0">
                <a:solidFill>
                  <a:srgbClr val="FFFF00"/>
                </a:solidFill>
              </a:rPr>
              <a:t>condemnatio</a:t>
            </a:r>
            <a:r>
              <a:rPr lang="pl-PL" sz="2400" i="1" dirty="0" smtClean="0">
                <a:solidFill>
                  <a:srgbClr val="FFFF00"/>
                </a:solidFill>
              </a:rPr>
              <a:t> </a:t>
            </a:r>
            <a:r>
              <a:rPr lang="pl-PL" sz="2400" i="1" dirty="0" err="1" smtClean="0">
                <a:solidFill>
                  <a:srgbClr val="FFFF00"/>
                </a:solidFill>
              </a:rPr>
              <a:t>pecuniaria</a:t>
            </a:r>
            <a:r>
              <a:rPr lang="pl-PL" sz="2400" dirty="0" smtClean="0">
                <a:solidFill>
                  <a:srgbClr val="FFFF00"/>
                </a:solidFill>
              </a:rPr>
              <a:t>) – </a:t>
            </a:r>
            <a:r>
              <a:rPr lang="pl-PL" sz="2400" b="1" i="1" dirty="0" err="1" smtClean="0">
                <a:solidFill>
                  <a:srgbClr val="FFFF00"/>
                </a:solidFill>
              </a:rPr>
              <a:t>taxatio</a:t>
            </a:r>
            <a:r>
              <a:rPr lang="pl-PL" sz="2400" b="1" dirty="0" smtClean="0">
                <a:solidFill>
                  <a:srgbClr val="FFFF00"/>
                </a:solidFill>
              </a:rPr>
              <a:t> pretora</a:t>
            </a:r>
            <a:r>
              <a:rPr lang="pl-PL" sz="2400" dirty="0" smtClean="0">
                <a:solidFill>
                  <a:srgbClr val="FFFF00"/>
                </a:solidFill>
              </a:rPr>
              <a:t>; niebezpieczeństwo </a:t>
            </a:r>
            <a:r>
              <a:rPr lang="pl-PL" sz="2400" b="1" i="1" dirty="0" err="1" smtClean="0">
                <a:solidFill>
                  <a:srgbClr val="FFFF00"/>
                </a:solidFill>
              </a:rPr>
              <a:t>pluris</a:t>
            </a:r>
            <a:r>
              <a:rPr lang="pl-PL" sz="2400" b="1" i="1" dirty="0" smtClean="0">
                <a:solidFill>
                  <a:srgbClr val="FFFF00"/>
                </a:solidFill>
              </a:rPr>
              <a:t> </a:t>
            </a:r>
            <a:r>
              <a:rPr lang="pl-PL" sz="2400" b="1" i="1" dirty="0" err="1" smtClean="0">
                <a:solidFill>
                  <a:srgbClr val="FFFF00"/>
                </a:solidFill>
              </a:rPr>
              <a:t>petitio</a:t>
            </a:r>
            <a:endParaRPr lang="pl-PL" sz="2400" b="1" i="1" dirty="0" smtClean="0">
              <a:solidFill>
                <a:srgbClr val="FFFF00"/>
              </a:solidFill>
            </a:endParaRPr>
          </a:p>
          <a:p>
            <a:pPr marL="0" indent="0"/>
            <a:endParaRPr lang="pl-PL" sz="2400" b="1" i="1" dirty="0" smtClean="0">
              <a:solidFill>
                <a:srgbClr val="FFFF00"/>
              </a:solidFill>
            </a:endParaRPr>
          </a:p>
          <a:p>
            <a:pPr marL="0" indent="0"/>
            <a:r>
              <a:rPr lang="pl-PL" sz="2400" b="1" dirty="0" smtClean="0">
                <a:solidFill>
                  <a:srgbClr val="FFFF00"/>
                </a:solidFill>
              </a:rPr>
              <a:t>Specjalizacja </a:t>
            </a:r>
            <a:r>
              <a:rPr lang="pl-PL" sz="2400" b="1" dirty="0">
                <a:solidFill>
                  <a:srgbClr val="FFFF00"/>
                </a:solidFill>
              </a:rPr>
              <a:t>i </a:t>
            </a:r>
            <a:r>
              <a:rPr lang="pl-PL" sz="2400" b="1" dirty="0" smtClean="0">
                <a:solidFill>
                  <a:srgbClr val="FFFF00"/>
                </a:solidFill>
              </a:rPr>
              <a:t>pomnożenie formuł procesowych</a:t>
            </a:r>
          </a:p>
          <a:p>
            <a:pPr>
              <a:buFontTx/>
              <a:buChar char="-"/>
            </a:pPr>
            <a:r>
              <a:rPr lang="pl-PL" sz="2400" dirty="0" smtClean="0">
                <a:solidFill>
                  <a:schemeClr val="bg1"/>
                </a:solidFill>
              </a:rPr>
              <a:t>funkcję ogólnej </a:t>
            </a:r>
            <a:r>
              <a:rPr lang="pl-PL" sz="2400" i="1" dirty="0">
                <a:solidFill>
                  <a:schemeClr val="bg1"/>
                </a:solidFill>
              </a:rPr>
              <a:t>legis </a:t>
            </a:r>
            <a:r>
              <a:rPr lang="pl-PL" sz="2400" i="1" dirty="0" err="1">
                <a:solidFill>
                  <a:schemeClr val="bg1"/>
                </a:solidFill>
              </a:rPr>
              <a:t>actio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sacramento</a:t>
            </a:r>
            <a:r>
              <a:rPr lang="pl-PL" sz="2400" i="1" dirty="0">
                <a:solidFill>
                  <a:schemeClr val="bg1"/>
                </a:solidFill>
              </a:rPr>
              <a:t> in rem</a:t>
            </a:r>
            <a:r>
              <a:rPr lang="pl-PL" sz="2400" dirty="0">
                <a:solidFill>
                  <a:schemeClr val="bg1"/>
                </a:solidFill>
              </a:rPr>
              <a:t> </a:t>
            </a:r>
            <a:r>
              <a:rPr lang="pl-PL" sz="2400" dirty="0" smtClean="0">
                <a:solidFill>
                  <a:schemeClr val="bg1"/>
                </a:solidFill>
              </a:rPr>
              <a:t>spełniały skargi </a:t>
            </a:r>
            <a:r>
              <a:rPr lang="pl-PL" sz="2400" i="1" dirty="0">
                <a:solidFill>
                  <a:schemeClr val="bg1"/>
                </a:solidFill>
              </a:rPr>
              <a:t>rei </a:t>
            </a:r>
            <a:r>
              <a:rPr lang="pl-PL" sz="2400" i="1" dirty="0" err="1">
                <a:solidFill>
                  <a:schemeClr val="bg1"/>
                </a:solidFill>
              </a:rPr>
              <a:t>vindicatio</a:t>
            </a:r>
            <a:r>
              <a:rPr lang="pl-PL" sz="2400" i="1" dirty="0">
                <a:solidFill>
                  <a:schemeClr val="bg1"/>
                </a:solidFill>
              </a:rPr>
              <a:t>, </a:t>
            </a:r>
            <a:r>
              <a:rPr lang="pl-PL" sz="2400" i="1" dirty="0" err="1">
                <a:solidFill>
                  <a:schemeClr val="bg1"/>
                </a:solidFill>
              </a:rPr>
              <a:t>hereditatis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petitio</a:t>
            </a:r>
            <a:r>
              <a:rPr lang="pl-PL" sz="2400" i="1" dirty="0">
                <a:solidFill>
                  <a:schemeClr val="bg1"/>
                </a:solidFill>
              </a:rPr>
              <a:t>, </a:t>
            </a:r>
            <a:r>
              <a:rPr lang="pl-PL" sz="2400" i="1" dirty="0" err="1">
                <a:solidFill>
                  <a:schemeClr val="bg1"/>
                </a:solidFill>
              </a:rPr>
              <a:t>vindicatio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ususfructus</a:t>
            </a:r>
            <a:r>
              <a:rPr lang="pl-PL" sz="2400" dirty="0">
                <a:solidFill>
                  <a:schemeClr val="bg1"/>
                </a:solidFill>
              </a:rPr>
              <a:t> i </a:t>
            </a:r>
            <a:r>
              <a:rPr lang="pl-PL" sz="2400" i="1" dirty="0" err="1">
                <a:solidFill>
                  <a:schemeClr val="bg1"/>
                </a:solidFill>
              </a:rPr>
              <a:t>vindicatio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 smtClean="0">
                <a:solidFill>
                  <a:schemeClr val="bg1"/>
                </a:solidFill>
              </a:rPr>
              <a:t>servitutis</a:t>
            </a:r>
            <a:endParaRPr lang="pl-PL" sz="2400" i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pl-PL" sz="2400" dirty="0" smtClean="0">
                <a:solidFill>
                  <a:schemeClr val="bg1"/>
                </a:solidFill>
              </a:rPr>
              <a:t>funkcję </a:t>
            </a:r>
            <a:r>
              <a:rPr lang="pl-PL" sz="2400" i="1" dirty="0">
                <a:solidFill>
                  <a:schemeClr val="bg1"/>
                </a:solidFill>
              </a:rPr>
              <a:t>legis </a:t>
            </a:r>
            <a:r>
              <a:rPr lang="pl-PL" sz="2400" i="1" dirty="0" err="1">
                <a:solidFill>
                  <a:schemeClr val="bg1"/>
                </a:solidFill>
              </a:rPr>
              <a:t>actio</a:t>
            </a:r>
            <a:r>
              <a:rPr lang="pl-PL" sz="2400" i="1" dirty="0">
                <a:solidFill>
                  <a:schemeClr val="bg1"/>
                </a:solidFill>
              </a:rPr>
              <a:t> per </a:t>
            </a:r>
            <a:r>
              <a:rPr lang="pl-PL" sz="2400" i="1" dirty="0" err="1">
                <a:solidFill>
                  <a:schemeClr val="bg1"/>
                </a:solidFill>
              </a:rPr>
              <a:t>iudicis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arbitrive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postulationem</a:t>
            </a:r>
            <a:r>
              <a:rPr lang="pl-PL" sz="2400" dirty="0">
                <a:solidFill>
                  <a:schemeClr val="bg1"/>
                </a:solidFill>
              </a:rPr>
              <a:t> </a:t>
            </a:r>
            <a:r>
              <a:rPr lang="pl-PL" sz="2400" dirty="0" smtClean="0">
                <a:solidFill>
                  <a:schemeClr val="bg1"/>
                </a:solidFill>
              </a:rPr>
              <a:t>spełniały skargi </a:t>
            </a:r>
            <a:r>
              <a:rPr lang="pl-PL" sz="2400" dirty="0">
                <a:solidFill>
                  <a:schemeClr val="bg1"/>
                </a:solidFill>
              </a:rPr>
              <a:t>działowe: </a:t>
            </a:r>
            <a:r>
              <a:rPr lang="pl-PL" sz="2400" i="1" dirty="0" err="1">
                <a:solidFill>
                  <a:schemeClr val="bg1"/>
                </a:solidFill>
              </a:rPr>
              <a:t>actio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familiae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erciscundae</a:t>
            </a:r>
            <a:r>
              <a:rPr lang="pl-PL" sz="2400" dirty="0">
                <a:solidFill>
                  <a:schemeClr val="bg1"/>
                </a:solidFill>
              </a:rPr>
              <a:t> oraz </a:t>
            </a:r>
            <a:r>
              <a:rPr lang="pl-PL" sz="2400" i="1" dirty="0" err="1">
                <a:solidFill>
                  <a:schemeClr val="bg1"/>
                </a:solidFill>
              </a:rPr>
              <a:t>actio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communi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 smtClean="0">
                <a:solidFill>
                  <a:schemeClr val="bg1"/>
                </a:solidFill>
              </a:rPr>
              <a:t>dividundo</a:t>
            </a:r>
            <a:endParaRPr lang="pl-PL" sz="2400" i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pl-PL" sz="2400" dirty="0" smtClean="0">
                <a:solidFill>
                  <a:schemeClr val="bg1"/>
                </a:solidFill>
              </a:rPr>
              <a:t>funkcję </a:t>
            </a:r>
            <a:r>
              <a:rPr lang="pl-PL" sz="2400" i="1" dirty="0">
                <a:solidFill>
                  <a:schemeClr val="bg1"/>
                </a:solidFill>
              </a:rPr>
              <a:t>legis </a:t>
            </a:r>
            <a:r>
              <a:rPr lang="pl-PL" sz="2400" i="1" dirty="0" err="1">
                <a:solidFill>
                  <a:schemeClr val="bg1"/>
                </a:solidFill>
              </a:rPr>
              <a:t>actio</a:t>
            </a:r>
            <a:r>
              <a:rPr lang="pl-PL" sz="2400" i="1" dirty="0">
                <a:solidFill>
                  <a:schemeClr val="bg1"/>
                </a:solidFill>
              </a:rPr>
              <a:t> per </a:t>
            </a:r>
            <a:r>
              <a:rPr lang="pl-PL" sz="2400" i="1" dirty="0" err="1">
                <a:solidFill>
                  <a:schemeClr val="bg1"/>
                </a:solidFill>
              </a:rPr>
              <a:t>condictionem</a:t>
            </a:r>
            <a:r>
              <a:rPr lang="pl-PL" sz="2400" dirty="0">
                <a:solidFill>
                  <a:schemeClr val="bg1"/>
                </a:solidFill>
              </a:rPr>
              <a:t> – wnoszone nie tylko na podstawie stypulacji </a:t>
            </a:r>
            <a:r>
              <a:rPr lang="pl-PL" sz="2400" i="1" dirty="0" err="1">
                <a:solidFill>
                  <a:schemeClr val="bg1"/>
                </a:solidFill>
              </a:rPr>
              <a:t>condictio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>
                <a:solidFill>
                  <a:schemeClr val="bg1"/>
                </a:solidFill>
              </a:rPr>
              <a:t>certae</a:t>
            </a:r>
            <a:r>
              <a:rPr lang="pl-PL" sz="2400" i="1" dirty="0">
                <a:solidFill>
                  <a:schemeClr val="bg1"/>
                </a:solidFill>
              </a:rPr>
              <a:t> rei</a:t>
            </a:r>
            <a:r>
              <a:rPr lang="pl-PL" sz="2400" dirty="0">
                <a:solidFill>
                  <a:schemeClr val="bg1"/>
                </a:solidFill>
              </a:rPr>
              <a:t> i </a:t>
            </a:r>
            <a:r>
              <a:rPr lang="pl-PL" sz="2400" i="1" dirty="0">
                <a:solidFill>
                  <a:schemeClr val="bg1"/>
                </a:solidFill>
              </a:rPr>
              <a:t>conditio </a:t>
            </a:r>
            <a:r>
              <a:rPr lang="pl-PL" sz="2400" i="1" dirty="0" err="1">
                <a:solidFill>
                  <a:schemeClr val="bg1"/>
                </a:solidFill>
              </a:rPr>
              <a:t>certae</a:t>
            </a:r>
            <a:r>
              <a:rPr lang="pl-PL" sz="2400" i="1" dirty="0">
                <a:solidFill>
                  <a:schemeClr val="bg1"/>
                </a:solidFill>
              </a:rPr>
              <a:t> </a:t>
            </a:r>
            <a:r>
              <a:rPr lang="pl-PL" sz="2400" i="1" dirty="0" err="1" smtClean="0">
                <a:solidFill>
                  <a:schemeClr val="bg1"/>
                </a:solidFill>
              </a:rPr>
              <a:t>pecuniae</a:t>
            </a:r>
            <a:endParaRPr lang="pl-PL" sz="2400" dirty="0" smtClean="0">
              <a:solidFill>
                <a:schemeClr val="bg1"/>
              </a:solidFill>
            </a:endParaRPr>
          </a:p>
          <a:p>
            <a:pPr marL="0" indent="0"/>
            <a:endParaRPr lang="pl-PL" sz="2400" b="1" dirty="0">
              <a:solidFill>
                <a:schemeClr val="bg1"/>
              </a:solidFill>
            </a:endParaRPr>
          </a:p>
          <a:p>
            <a:endParaRPr lang="pl-P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937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4727" y="-184727"/>
            <a:ext cx="11393441" cy="6312477"/>
          </a:xfrm>
        </p:spPr>
        <p:txBody>
          <a:bodyPr/>
          <a:lstStyle/>
          <a:p>
            <a:pPr marL="0" indent="0"/>
            <a:endParaRPr lang="pl-PL" sz="2000" dirty="0"/>
          </a:p>
          <a:p>
            <a:pPr marL="0" indent="0"/>
            <a:r>
              <a:rPr lang="pl-PL" sz="2000" b="1" dirty="0" smtClean="0">
                <a:solidFill>
                  <a:srgbClr val="FFFF00"/>
                </a:solidFill>
              </a:rPr>
              <a:t>Budowa formuły/formułki procesowej</a:t>
            </a:r>
          </a:p>
          <a:p>
            <a:pPr marL="0" indent="0"/>
            <a:r>
              <a:rPr lang="pl-PL" sz="2000" dirty="0" err="1" smtClean="0">
                <a:solidFill>
                  <a:schemeClr val="bg1"/>
                </a:solidFill>
              </a:rPr>
              <a:t>n</a:t>
            </a:r>
            <a:r>
              <a:rPr lang="pl-PL" sz="2000" i="1" dirty="0" err="1" smtClean="0">
                <a:solidFill>
                  <a:schemeClr val="bg1"/>
                </a:solidFill>
              </a:rPr>
              <a:t>ominatio</a:t>
            </a:r>
            <a:r>
              <a:rPr lang="pl-PL" sz="2000" dirty="0" smtClean="0">
                <a:solidFill>
                  <a:schemeClr val="bg1"/>
                </a:solidFill>
              </a:rPr>
              <a:t> </a:t>
            </a:r>
            <a:r>
              <a:rPr lang="pl-PL" sz="2000" dirty="0">
                <a:solidFill>
                  <a:schemeClr val="bg1"/>
                </a:solidFill>
              </a:rPr>
              <a:t>- wyznaczała sędziego (np. </a:t>
            </a:r>
            <a:r>
              <a:rPr lang="pl-PL" sz="2000" i="1" dirty="0">
                <a:solidFill>
                  <a:schemeClr val="bg1"/>
                </a:solidFill>
              </a:rPr>
              <a:t>Titus </a:t>
            </a:r>
            <a:r>
              <a:rPr lang="pl-PL" sz="2000" i="1" dirty="0" err="1">
                <a:solidFill>
                  <a:schemeClr val="bg1"/>
                </a:solidFill>
              </a:rPr>
              <a:t>iudex</a:t>
            </a:r>
            <a:r>
              <a:rPr lang="pl-PL" sz="2000" i="1" dirty="0">
                <a:solidFill>
                  <a:schemeClr val="bg1"/>
                </a:solidFill>
              </a:rPr>
              <a:t> </a:t>
            </a:r>
            <a:r>
              <a:rPr lang="pl-PL" sz="2000" i="1" dirty="0" err="1">
                <a:solidFill>
                  <a:schemeClr val="bg1"/>
                </a:solidFill>
              </a:rPr>
              <a:t>esto</a:t>
            </a:r>
            <a:r>
              <a:rPr lang="pl-PL" sz="2000" dirty="0">
                <a:solidFill>
                  <a:schemeClr val="bg1"/>
                </a:solidFill>
              </a:rPr>
              <a:t>)</a:t>
            </a:r>
          </a:p>
          <a:p>
            <a:pPr marL="0" indent="0"/>
            <a:r>
              <a:rPr lang="pl-PL" sz="2000" i="1" dirty="0" err="1">
                <a:solidFill>
                  <a:schemeClr val="bg1"/>
                </a:solidFill>
              </a:rPr>
              <a:t>intentio</a:t>
            </a:r>
            <a:r>
              <a:rPr lang="pl-PL" sz="2000" dirty="0">
                <a:solidFill>
                  <a:schemeClr val="bg1"/>
                </a:solidFill>
              </a:rPr>
              <a:t> </a:t>
            </a:r>
            <a:r>
              <a:rPr lang="pl-PL" sz="2000" dirty="0" smtClean="0">
                <a:solidFill>
                  <a:schemeClr val="bg1"/>
                </a:solidFill>
              </a:rPr>
              <a:t>– opisywała żądania </a:t>
            </a:r>
            <a:r>
              <a:rPr lang="pl-PL" sz="2000" dirty="0">
                <a:solidFill>
                  <a:schemeClr val="bg1"/>
                </a:solidFill>
              </a:rPr>
              <a:t>powoda</a:t>
            </a:r>
          </a:p>
          <a:p>
            <a:pPr marL="0" indent="0"/>
            <a:r>
              <a:rPr lang="pl-PL" sz="2000" i="1" dirty="0" err="1">
                <a:solidFill>
                  <a:schemeClr val="bg1"/>
                </a:solidFill>
              </a:rPr>
              <a:t>demonstratio</a:t>
            </a:r>
            <a:r>
              <a:rPr lang="pl-PL" sz="2000" dirty="0">
                <a:solidFill>
                  <a:schemeClr val="bg1"/>
                </a:solidFill>
              </a:rPr>
              <a:t> - wskazywała sprawę, o którą toczył się spór</a:t>
            </a:r>
          </a:p>
          <a:p>
            <a:pPr marL="0" indent="0"/>
            <a:r>
              <a:rPr lang="pl-PL" sz="2000" i="1" dirty="0" err="1">
                <a:solidFill>
                  <a:schemeClr val="bg1"/>
                </a:solidFill>
              </a:rPr>
              <a:t>condemnatio</a:t>
            </a:r>
            <a:r>
              <a:rPr lang="pl-PL" sz="2000" dirty="0">
                <a:solidFill>
                  <a:schemeClr val="bg1"/>
                </a:solidFill>
              </a:rPr>
              <a:t> - udzielała sędziemu </a:t>
            </a:r>
            <a:r>
              <a:rPr lang="pl-PL" sz="2000" dirty="0" smtClean="0">
                <a:solidFill>
                  <a:schemeClr val="bg1"/>
                </a:solidFill>
              </a:rPr>
              <a:t>prywatnemu władzy </a:t>
            </a:r>
            <a:r>
              <a:rPr lang="pl-PL" sz="2000" dirty="0">
                <a:solidFill>
                  <a:schemeClr val="bg1"/>
                </a:solidFill>
              </a:rPr>
              <a:t>zasądzenia lub uwolnienia pozwanego (przed </a:t>
            </a:r>
            <a:r>
              <a:rPr lang="pl-PL" sz="2000" i="1" dirty="0" err="1">
                <a:solidFill>
                  <a:schemeClr val="bg1"/>
                </a:solidFill>
              </a:rPr>
              <a:t>condemnatio</a:t>
            </a:r>
            <a:r>
              <a:rPr lang="pl-PL" sz="2000" dirty="0">
                <a:solidFill>
                  <a:schemeClr val="bg1"/>
                </a:solidFill>
              </a:rPr>
              <a:t> w skardze wydobywczej i we wszystkich skargach </a:t>
            </a:r>
            <a:r>
              <a:rPr lang="pl-PL" sz="2000" dirty="0" err="1">
                <a:solidFill>
                  <a:schemeClr val="bg1"/>
                </a:solidFill>
              </a:rPr>
              <a:t>reipersekutoryjnych</a:t>
            </a:r>
            <a:r>
              <a:rPr lang="pl-PL" sz="2000" dirty="0">
                <a:solidFill>
                  <a:schemeClr val="bg1"/>
                </a:solidFill>
              </a:rPr>
              <a:t> upoważnienia dla sędziego, aby wezwał do zwrotu – </a:t>
            </a:r>
            <a:r>
              <a:rPr lang="pl-PL" sz="2000" i="1" dirty="0" err="1">
                <a:solidFill>
                  <a:schemeClr val="bg1"/>
                </a:solidFill>
              </a:rPr>
              <a:t>clausula</a:t>
            </a:r>
            <a:r>
              <a:rPr lang="pl-PL" sz="2000" i="1" dirty="0">
                <a:solidFill>
                  <a:schemeClr val="bg1"/>
                </a:solidFill>
              </a:rPr>
              <a:t> </a:t>
            </a:r>
            <a:r>
              <a:rPr lang="pl-PL" sz="2000" i="1" dirty="0" err="1" smtClean="0">
                <a:solidFill>
                  <a:schemeClr val="bg1"/>
                </a:solidFill>
              </a:rPr>
              <a:t>arbitraria</a:t>
            </a:r>
            <a:r>
              <a:rPr lang="pl-PL" sz="2000" i="1" dirty="0" smtClean="0">
                <a:solidFill>
                  <a:schemeClr val="bg1"/>
                </a:solidFill>
              </a:rPr>
              <a:t> </a:t>
            </a:r>
            <a:r>
              <a:rPr lang="pl-PL" sz="2000" dirty="0" smtClean="0">
                <a:solidFill>
                  <a:schemeClr val="bg1"/>
                </a:solidFill>
              </a:rPr>
              <a:t>- obejście</a:t>
            </a:r>
            <a:r>
              <a:rPr lang="pl-PL" sz="2000" i="1" dirty="0" smtClean="0">
                <a:solidFill>
                  <a:schemeClr val="bg1"/>
                </a:solidFill>
              </a:rPr>
              <a:t> </a:t>
            </a:r>
            <a:r>
              <a:rPr lang="pl-PL" sz="2000" i="1" dirty="0" err="1" smtClean="0">
                <a:solidFill>
                  <a:schemeClr val="bg1"/>
                </a:solidFill>
              </a:rPr>
              <a:t>condemnatio</a:t>
            </a:r>
            <a:r>
              <a:rPr lang="pl-PL" sz="2000" i="1" dirty="0" smtClean="0">
                <a:solidFill>
                  <a:schemeClr val="bg1"/>
                </a:solidFill>
              </a:rPr>
              <a:t> </a:t>
            </a:r>
            <a:r>
              <a:rPr lang="pl-PL" sz="2000" i="1" dirty="0" err="1" smtClean="0">
                <a:solidFill>
                  <a:schemeClr val="bg1"/>
                </a:solidFill>
              </a:rPr>
              <a:t>pecuniaria</a:t>
            </a:r>
            <a:r>
              <a:rPr lang="pl-PL" sz="2000" dirty="0" smtClean="0">
                <a:solidFill>
                  <a:schemeClr val="bg1"/>
                </a:solidFill>
              </a:rPr>
              <a:t>) lub </a:t>
            </a:r>
            <a:r>
              <a:rPr lang="pl-PL" sz="2000" i="1" dirty="0" err="1" smtClean="0">
                <a:solidFill>
                  <a:schemeClr val="bg1"/>
                </a:solidFill>
              </a:rPr>
              <a:t>adiudicatio</a:t>
            </a:r>
            <a:r>
              <a:rPr lang="pl-PL" sz="2000" dirty="0" smtClean="0">
                <a:solidFill>
                  <a:schemeClr val="bg1"/>
                </a:solidFill>
              </a:rPr>
              <a:t> </a:t>
            </a:r>
            <a:r>
              <a:rPr lang="pl-PL" sz="2000" dirty="0">
                <a:solidFill>
                  <a:schemeClr val="bg1"/>
                </a:solidFill>
              </a:rPr>
              <a:t>- pozwalała sędziemu przysądzić rzecz któremuś z uczestników sporu lub dokonania jej podziału między strony</a:t>
            </a:r>
          </a:p>
          <a:p>
            <a:pPr marL="0" indent="0"/>
            <a:r>
              <a:rPr lang="pl-PL" sz="2000" dirty="0">
                <a:solidFill>
                  <a:srgbClr val="FFFF00"/>
                </a:solidFill>
              </a:rPr>
              <a:t>Nadzwyczajnymi elementami mogły być</a:t>
            </a:r>
            <a:r>
              <a:rPr lang="pl-PL" sz="2000" dirty="0">
                <a:solidFill>
                  <a:schemeClr val="bg1"/>
                </a:solidFill>
              </a:rPr>
              <a:t> :</a:t>
            </a:r>
          </a:p>
          <a:p>
            <a:pPr marL="0" indent="0"/>
            <a:r>
              <a:rPr lang="pl-PL" sz="2000" i="1" dirty="0" err="1">
                <a:solidFill>
                  <a:schemeClr val="bg1"/>
                </a:solidFill>
              </a:rPr>
              <a:t>praescriptio</a:t>
            </a:r>
            <a:r>
              <a:rPr lang="pl-PL" sz="2000" i="1" dirty="0">
                <a:solidFill>
                  <a:schemeClr val="bg1"/>
                </a:solidFill>
              </a:rPr>
              <a:t> pro </a:t>
            </a:r>
            <a:r>
              <a:rPr lang="pl-PL" sz="2000" i="1" dirty="0" err="1">
                <a:solidFill>
                  <a:schemeClr val="bg1"/>
                </a:solidFill>
              </a:rPr>
              <a:t>actore</a:t>
            </a:r>
            <a:r>
              <a:rPr lang="pl-PL" sz="2000" dirty="0">
                <a:solidFill>
                  <a:schemeClr val="bg1"/>
                </a:solidFill>
              </a:rPr>
              <a:t> - zastrzeżenie w interesie powoda (np. domagając się spłaty raty pożyczki powód musiał to zaznaczyć, by uniknąć utraty całego roszczenia na skutek konsumpcji skargi</a:t>
            </a:r>
            <a:r>
              <a:rPr lang="pl-PL" sz="2000" dirty="0" smtClean="0">
                <a:solidFill>
                  <a:schemeClr val="bg1"/>
                </a:solidFill>
              </a:rPr>
              <a:t>) – wprowadzana po </a:t>
            </a:r>
            <a:r>
              <a:rPr lang="pl-PL" sz="2000" i="1" dirty="0" err="1" smtClean="0">
                <a:solidFill>
                  <a:schemeClr val="bg1"/>
                </a:solidFill>
              </a:rPr>
              <a:t>nominatio</a:t>
            </a:r>
            <a:endParaRPr lang="pl-PL" sz="2000" i="1" dirty="0">
              <a:solidFill>
                <a:schemeClr val="bg1"/>
              </a:solidFill>
            </a:endParaRPr>
          </a:p>
          <a:p>
            <a:pPr marL="0" indent="0"/>
            <a:r>
              <a:rPr lang="pl-PL" sz="2000" i="1" dirty="0" err="1">
                <a:solidFill>
                  <a:srgbClr val="FFC000"/>
                </a:solidFill>
              </a:rPr>
              <a:t>exceptio</a:t>
            </a:r>
            <a:r>
              <a:rPr lang="pl-PL" sz="2000" dirty="0">
                <a:solidFill>
                  <a:schemeClr val="bg1"/>
                </a:solidFill>
              </a:rPr>
              <a:t> - zastrzeżenie w interesie pozwanego  </a:t>
            </a:r>
            <a:r>
              <a:rPr lang="pl-PL" sz="2000" dirty="0" smtClean="0">
                <a:solidFill>
                  <a:schemeClr val="bg1"/>
                </a:solidFill>
              </a:rPr>
              <a:t>- peremptoryjne i dylatoryjne (ROLA W ROZWOJU PRAWA RZYMSKIEGO – </a:t>
            </a:r>
            <a:r>
              <a:rPr lang="pl-PL" sz="2000" i="1" dirty="0" err="1" smtClean="0">
                <a:solidFill>
                  <a:schemeClr val="bg1"/>
                </a:solidFill>
              </a:rPr>
              <a:t>ius</a:t>
            </a:r>
            <a:r>
              <a:rPr lang="pl-PL" sz="2000" i="1" dirty="0" smtClean="0">
                <a:solidFill>
                  <a:schemeClr val="bg1"/>
                </a:solidFill>
              </a:rPr>
              <a:t> honorarium</a:t>
            </a:r>
            <a:r>
              <a:rPr lang="pl-PL" sz="2000" dirty="0" smtClean="0">
                <a:solidFill>
                  <a:schemeClr val="bg1"/>
                </a:solidFill>
              </a:rPr>
              <a:t>)</a:t>
            </a:r>
          </a:p>
          <a:p>
            <a:pPr marL="0" indent="0"/>
            <a:r>
              <a:rPr lang="pl-PL" sz="2000" i="1" dirty="0" err="1" smtClean="0">
                <a:solidFill>
                  <a:schemeClr val="bg1"/>
                </a:solidFill>
              </a:rPr>
              <a:t>replicatio</a:t>
            </a:r>
            <a:r>
              <a:rPr lang="pl-PL" sz="2000" dirty="0" smtClean="0">
                <a:solidFill>
                  <a:schemeClr val="bg1"/>
                </a:solidFill>
              </a:rPr>
              <a:t> </a:t>
            </a:r>
            <a:r>
              <a:rPr lang="pl-PL" sz="2000" dirty="0">
                <a:solidFill>
                  <a:schemeClr val="bg1"/>
                </a:solidFill>
              </a:rPr>
              <a:t>- odpowiedź powoda na ekscepcję </a:t>
            </a:r>
            <a:r>
              <a:rPr lang="pl-PL" sz="2000" dirty="0" smtClean="0">
                <a:solidFill>
                  <a:schemeClr val="bg1"/>
                </a:solidFill>
              </a:rPr>
              <a:t>pozwanego, </a:t>
            </a:r>
            <a:r>
              <a:rPr lang="pl-PL" sz="2000" i="1" dirty="0" err="1" smtClean="0">
                <a:solidFill>
                  <a:schemeClr val="bg1"/>
                </a:solidFill>
              </a:rPr>
              <a:t>duplicatio</a:t>
            </a:r>
            <a:r>
              <a:rPr lang="pl-PL" sz="2000" dirty="0" smtClean="0">
                <a:solidFill>
                  <a:schemeClr val="bg1"/>
                </a:solidFill>
              </a:rPr>
              <a:t> </a:t>
            </a:r>
            <a:r>
              <a:rPr lang="pl-PL" sz="2000" dirty="0">
                <a:solidFill>
                  <a:schemeClr val="bg1"/>
                </a:solidFill>
              </a:rPr>
              <a:t>- odpowiedź pozwanego na replikę </a:t>
            </a:r>
            <a:r>
              <a:rPr lang="pl-PL" sz="2000" dirty="0" smtClean="0">
                <a:solidFill>
                  <a:schemeClr val="bg1"/>
                </a:solidFill>
              </a:rPr>
              <a:t>powoda; ewentualnie </a:t>
            </a:r>
            <a:r>
              <a:rPr lang="pl-PL" sz="2000" i="1" dirty="0" err="1" smtClean="0">
                <a:solidFill>
                  <a:schemeClr val="bg1"/>
                </a:solidFill>
              </a:rPr>
              <a:t>triplicatio</a:t>
            </a:r>
            <a:r>
              <a:rPr lang="pl-PL" sz="2000" dirty="0" smtClean="0">
                <a:solidFill>
                  <a:schemeClr val="bg1"/>
                </a:solidFill>
              </a:rPr>
              <a:t> </a:t>
            </a:r>
            <a:r>
              <a:rPr lang="pl-PL" sz="2000" dirty="0">
                <a:solidFill>
                  <a:schemeClr val="bg1"/>
                </a:solidFill>
              </a:rPr>
              <a:t>- odpowiedź powoda na duplikę pozwanego</a:t>
            </a:r>
          </a:p>
          <a:p>
            <a:pPr marL="0" indent="0"/>
            <a:endParaRPr lang="pl-PL" sz="2000" dirty="0" smtClean="0">
              <a:solidFill>
                <a:schemeClr val="bg1"/>
              </a:solidFill>
            </a:endParaRPr>
          </a:p>
          <a:p>
            <a:pPr marL="0" indent="0"/>
            <a:endParaRPr lang="pl-PL" sz="2000" b="1" dirty="0">
              <a:solidFill>
                <a:schemeClr val="bg1"/>
              </a:solidFill>
            </a:endParaRPr>
          </a:p>
          <a:p>
            <a:endParaRPr lang="pl-PL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477894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9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2328</Words>
  <Application>Microsoft Office PowerPoint</Application>
  <PresentationFormat>Panoramiczny</PresentationFormat>
  <Paragraphs>117</Paragraphs>
  <Slides>12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12</vt:i4>
      </vt:variant>
    </vt:vector>
  </HeadingPairs>
  <TitlesOfParts>
    <vt:vector size="18" baseType="lpstr">
      <vt:lpstr>Arial</vt:lpstr>
      <vt:lpstr>Calibri</vt:lpstr>
      <vt:lpstr>Tahoma</vt:lpstr>
      <vt:lpstr>Times New Roman</vt:lpstr>
      <vt:lpstr>1_Motyw pakietu Office</vt:lpstr>
      <vt:lpstr>29_Motyw pakietu Office</vt:lpstr>
      <vt:lpstr>Prawo rzymskie – ochrona praw prywatnych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Proces rzymski - prywatny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rzymskie - przedmiot wykładu</dc:title>
  <dc:creator>Jacek Wiewiorowski</dc:creator>
  <cp:lastModifiedBy>Jacek Wiewiorowski</cp:lastModifiedBy>
  <cp:revision>165</cp:revision>
  <dcterms:created xsi:type="dcterms:W3CDTF">2017-02-20T17:10:26Z</dcterms:created>
  <dcterms:modified xsi:type="dcterms:W3CDTF">2018-03-05T19:10:37Z</dcterms:modified>
</cp:coreProperties>
</file>